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handoutMasterIdLst>
    <p:handoutMasterId r:id="rId61"/>
  </p:handoutMasterIdLst>
  <p:sldIdLst>
    <p:sldId id="262" r:id="rId2"/>
    <p:sldId id="263" r:id="rId3"/>
    <p:sldId id="264" r:id="rId4"/>
    <p:sldId id="265" r:id="rId5"/>
    <p:sldId id="266" r:id="rId6"/>
    <p:sldId id="318" r:id="rId7"/>
    <p:sldId id="258" r:id="rId8"/>
    <p:sldId id="259" r:id="rId9"/>
    <p:sldId id="260" r:id="rId10"/>
    <p:sldId id="267" r:id="rId11"/>
    <p:sldId id="268" r:id="rId12"/>
    <p:sldId id="269" r:id="rId13"/>
    <p:sldId id="270" r:id="rId14"/>
    <p:sldId id="271" r:id="rId15"/>
    <p:sldId id="272" r:id="rId16"/>
    <p:sldId id="273" r:id="rId17"/>
    <p:sldId id="274" r:id="rId18"/>
    <p:sldId id="275" r:id="rId19"/>
    <p:sldId id="278" r:id="rId20"/>
    <p:sldId id="279" r:id="rId21"/>
    <p:sldId id="280" r:id="rId22"/>
    <p:sldId id="281" r:id="rId23"/>
    <p:sldId id="282" r:id="rId24"/>
    <p:sldId id="285" r:id="rId25"/>
    <p:sldId id="286" r:id="rId26"/>
    <p:sldId id="287" r:id="rId27"/>
    <p:sldId id="288" r:id="rId28"/>
    <p:sldId id="289" r:id="rId29"/>
    <p:sldId id="290" r:id="rId30"/>
    <p:sldId id="291" r:id="rId31"/>
    <p:sldId id="283" r:id="rId32"/>
    <p:sldId id="284" r:id="rId33"/>
    <p:sldId id="276" r:id="rId34"/>
    <p:sldId id="277" r:id="rId35"/>
    <p:sldId id="292" r:id="rId36"/>
    <p:sldId id="298" r:id="rId37"/>
    <p:sldId id="293" r:id="rId38"/>
    <p:sldId id="294" r:id="rId39"/>
    <p:sldId id="295" r:id="rId40"/>
    <p:sldId id="296" r:id="rId41"/>
    <p:sldId id="297" r:id="rId42"/>
    <p:sldId id="299" r:id="rId43"/>
    <p:sldId id="300" r:id="rId44"/>
    <p:sldId id="301" r:id="rId45"/>
    <p:sldId id="302" r:id="rId46"/>
    <p:sldId id="305" r:id="rId47"/>
    <p:sldId id="306" r:id="rId48"/>
    <p:sldId id="307" r:id="rId49"/>
    <p:sldId id="308" r:id="rId50"/>
    <p:sldId id="309" r:id="rId51"/>
    <p:sldId id="310" r:id="rId52"/>
    <p:sldId id="311" r:id="rId53"/>
    <p:sldId id="312" r:id="rId54"/>
    <p:sldId id="313" r:id="rId55"/>
    <p:sldId id="314" r:id="rId56"/>
    <p:sldId id="261" r:id="rId57"/>
    <p:sldId id="319" r:id="rId58"/>
    <p:sldId id="320" r:id="rId59"/>
    <p:sldId id="321" r:id="rId60"/>
  </p:sldIdLst>
  <p:sldSz cx="9144000" cy="5715000" type="screen16x1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p:cViewPr varScale="1">
        <p:scale>
          <a:sx n="87" d="100"/>
          <a:sy n="87" d="100"/>
        </p:scale>
        <p:origin x="1236" y="-312"/>
      </p:cViewPr>
      <p:guideLst>
        <p:guide orient="horz" pos="1800"/>
        <p:guide pos="2880"/>
      </p:guideLst>
    </p:cSldViewPr>
  </p:slideViewPr>
  <p:notesTextViewPr>
    <p:cViewPr>
      <p:scale>
        <a:sx n="1" d="1"/>
        <a:sy n="1" d="1"/>
      </p:scale>
      <p:origin x="0" y="0"/>
    </p:cViewPr>
  </p:notesTextViewPr>
  <p:notesViewPr>
    <p:cSldViewPr>
      <p:cViewPr varScale="1">
        <p:scale>
          <a:sx n="70" d="100"/>
          <a:sy n="70" d="100"/>
        </p:scale>
        <p:origin x="-2184" y="-90"/>
      </p:cViewPr>
      <p:guideLst>
        <p:guide orient="horz" pos="2880"/>
        <p:guide pos="21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lvl="0"/>
            <a:fld id="{3400E2E2-91D0-47D5-ABF6-877C3B98A38F}" type="datetime1">
              <a:rPr lang="ko-KR" altLang="en-US" smtClean="0"/>
              <a:t>2023-05-10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lvl="0"/>
            <a:fld id="{0617D478-6092-4E9E-953C-39C07C0FCC48}" type="slidenum">
              <a:rPr lang="ko-KR" altLang="en-US" smtClean="0"/>
              <a:t>‹#›</a:t>
            </a:fld>
            <a:endParaRPr lang="ko-KR"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775355"/>
            <a:ext cx="7772400" cy="1225021"/>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371600" y="3238500"/>
            <a:ext cx="6400800" cy="14605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58228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458263" y="-951884"/>
            <a:ext cx="6587950" cy="2850337"/>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11206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28865"/>
            <a:ext cx="2057400" cy="4876271"/>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28865"/>
            <a:ext cx="6019800" cy="4876271"/>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0866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458263" y="-951884"/>
            <a:ext cx="6587950" cy="2850337"/>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87269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672417"/>
            <a:ext cx="7772400" cy="1135063"/>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422261"/>
            <a:ext cx="7772400" cy="1250156"/>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9575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457200" y="1333500"/>
            <a:ext cx="4038600" cy="377163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33500"/>
            <a:ext cx="4038600" cy="377163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73759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279261"/>
            <a:ext cx="4040188"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812396"/>
            <a:ext cx="4040188"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279261"/>
            <a:ext cx="4041775"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812396"/>
            <a:ext cx="4041775"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8" name="바닥글 개체 틀 7"/>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9" name="슬라이드 번호 개체 틀 8"/>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246042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4" name="바닥글 개체 틀 3"/>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5" name="슬라이드 번호 개체 틀 4"/>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17395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3" name="바닥글 개체 틀 2"/>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4" name="슬라이드 번호 개체 틀 3"/>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143302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27542"/>
            <a:ext cx="3008313" cy="968375"/>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27542"/>
            <a:ext cx="5111750" cy="487759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195917"/>
            <a:ext cx="3008313" cy="39092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270433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000500"/>
            <a:ext cx="5486400" cy="472282"/>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510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472782"/>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2023-05-10</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29109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a:xfrm>
            <a:off x="6554264" y="3011576"/>
            <a:ext cx="1625802" cy="229947"/>
          </a:xfrm>
          <a:prstGeom prst="rect">
            <a:avLst/>
          </a:prstGeom>
        </p:spPr>
        <p:txBody>
          <a:bodyPr vert="horz" lIns="91440" tIns="45720" rIns="91440" bIns="45720" rtlCol="0" anchor="ctr"/>
          <a:lstStyle>
            <a:lvl1pPr algn="r">
              <a:defRPr sz="1200">
                <a:solidFill>
                  <a:schemeClr val="tx1">
                    <a:tint val="75000"/>
                  </a:schemeClr>
                </a:solidFill>
              </a:defRPr>
            </a:lvl1pPr>
          </a:lstStyle>
          <a:p>
            <a:fld id="{0DC067E8-08ED-4176-8816-999B5589E0DC}" type="slidenum">
              <a:rPr lang="ko-KR" altLang="en-US" smtClean="0"/>
              <a:t>‹#›</a:t>
            </a:fld>
            <a:endParaRPr lang="ko-KR" altLang="en-US"/>
          </a:p>
        </p:txBody>
      </p:sp>
      <p:pic>
        <p:nvPicPr>
          <p:cNvPr id="304" name="Picture 8914" descr="Blue abstract showing data flow">
            <a:extLst>
              <a:ext uri="{FF2B5EF4-FFF2-40B4-BE49-F238E27FC236}">
                <a16:creationId xmlns:a16="http://schemas.microsoft.com/office/drawing/2014/main" id="{B1167AC4-B48C-3E59-5324-4C734A9E0CD8}"/>
              </a:ext>
            </a:extLst>
          </p:cNvPr>
          <p:cNvPicPr>
            <a:picLocks noChangeAspect="1"/>
          </p:cNvPicPr>
          <p:nvPr userDrawn="1"/>
        </p:nvPicPr>
        <p:blipFill>
          <a:blip r:embed="rId13">
            <a:extLst>
              <a:ext uri="{28A0092B-C50C-407E-A947-70E740481C1C}">
                <a14:useLocalDpi xmlns:a14="http://schemas.microsoft.com/office/drawing/2010/main" val="0"/>
              </a:ext>
            </a:extLst>
          </a:blip>
          <a:srcRect l="1189" t="14095" r="1189" b="3174"/>
          <a:stretch>
            <a:fillRect/>
          </a:stretch>
        </p:blipFill>
        <p:spPr>
          <a:xfrm>
            <a:off x="-146302" y="-234306"/>
            <a:ext cx="9290302" cy="5963001"/>
          </a:xfrm>
          <a:custGeom>
            <a:avLst/>
            <a:gdLst>
              <a:gd name="connsiteX0" fmla="*/ 0 w 12192000"/>
              <a:gd name="connsiteY0" fmla="*/ 0 h 6886531"/>
              <a:gd name="connsiteX1" fmla="*/ 12192000 w 12192000"/>
              <a:gd name="connsiteY1" fmla="*/ 0 h 6886531"/>
              <a:gd name="connsiteX2" fmla="*/ 12192000 w 12192000"/>
              <a:gd name="connsiteY2" fmla="*/ 6886531 h 6886531"/>
              <a:gd name="connsiteX3" fmla="*/ 0 w 12192000"/>
              <a:gd name="connsiteY3" fmla="*/ 6886531 h 6886531"/>
            </a:gdLst>
            <a:ahLst/>
            <a:cxnLst>
              <a:cxn ang="0">
                <a:pos x="connsiteX0" y="connsiteY0"/>
              </a:cxn>
              <a:cxn ang="0">
                <a:pos x="connsiteX1" y="connsiteY1"/>
              </a:cxn>
              <a:cxn ang="0">
                <a:pos x="connsiteX2" y="connsiteY2"/>
              </a:cxn>
              <a:cxn ang="0">
                <a:pos x="connsiteX3" y="connsiteY3"/>
              </a:cxn>
            </a:cxnLst>
            <a:rect l="l" t="t" r="r" b="b"/>
            <a:pathLst>
              <a:path w="12192000" h="6886531">
                <a:moveTo>
                  <a:pt x="0" y="0"/>
                </a:moveTo>
                <a:lnTo>
                  <a:pt x="12192000" y="0"/>
                </a:lnTo>
                <a:lnTo>
                  <a:pt x="12192000" y="6886531"/>
                </a:lnTo>
                <a:lnTo>
                  <a:pt x="0" y="6886531"/>
                </a:lnTo>
                <a:close/>
              </a:path>
            </a:pathLst>
          </a:custGeom>
        </p:spPr>
      </p:pic>
      <p:sp>
        <p:nvSpPr>
          <p:cNvPr id="305" name="Rectangle 8">
            <a:extLst>
              <a:ext uri="{FF2B5EF4-FFF2-40B4-BE49-F238E27FC236}">
                <a16:creationId xmlns:a16="http://schemas.microsoft.com/office/drawing/2014/main" id="{4605D955-5B86-B90B-2725-F4B039535C7E}"/>
              </a:ext>
            </a:extLst>
          </p:cNvPr>
          <p:cNvSpPr/>
          <p:nvPr userDrawn="1"/>
        </p:nvSpPr>
        <p:spPr>
          <a:xfrm>
            <a:off x="-146302" y="-234306"/>
            <a:ext cx="9290302" cy="6116142"/>
          </a:xfrm>
          <a:prstGeom prst="rect">
            <a:avLst/>
          </a:prstGeom>
          <a:gradFill>
            <a:gsLst>
              <a:gs pos="0">
                <a:srgbClr val="020A20">
                  <a:alpha val="75000"/>
                </a:srgbClr>
              </a:gs>
              <a:gs pos="54000">
                <a:srgbClr val="012955">
                  <a:alpha val="95000"/>
                </a:srgbClr>
              </a:gs>
              <a:gs pos="100000">
                <a:srgbClr val="020A2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07" name="Rectangle 8897">
            <a:extLst>
              <a:ext uri="{FF2B5EF4-FFF2-40B4-BE49-F238E27FC236}">
                <a16:creationId xmlns:a16="http://schemas.microsoft.com/office/drawing/2014/main" id="{14789B7C-180D-07B1-C677-66ABD403C829}"/>
              </a:ext>
            </a:extLst>
          </p:cNvPr>
          <p:cNvSpPr/>
          <p:nvPr userDrawn="1"/>
        </p:nvSpPr>
        <p:spPr>
          <a:xfrm>
            <a:off x="-146302" y="198231"/>
            <a:ext cx="9290302" cy="5530464"/>
          </a:xfrm>
          <a:prstGeom prst="rect">
            <a:avLst/>
          </a:prstGeom>
          <a:gradFill>
            <a:gsLst>
              <a:gs pos="0">
                <a:srgbClr val="020A20">
                  <a:alpha val="50000"/>
                </a:srgbClr>
              </a:gs>
              <a:gs pos="100000">
                <a:srgbClr val="020A20">
                  <a:alpha val="5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311" name="Rectangle 8921">
            <a:extLst>
              <a:ext uri="{FF2B5EF4-FFF2-40B4-BE49-F238E27FC236}">
                <a16:creationId xmlns:a16="http://schemas.microsoft.com/office/drawing/2014/main" id="{3D8CAF57-2A29-41CE-E0C3-9DB678CB53CF}"/>
              </a:ext>
            </a:extLst>
          </p:cNvPr>
          <p:cNvSpPr/>
          <p:nvPr userDrawn="1"/>
        </p:nvSpPr>
        <p:spPr>
          <a:xfrm>
            <a:off x="196665" y="170220"/>
            <a:ext cx="8667682" cy="5279568"/>
          </a:xfrm>
          <a:prstGeom prst="rect">
            <a:avLst/>
          </a:prstGeom>
          <a:noFill/>
          <a:ln>
            <a:solidFill>
              <a:srgbClr val="788ECA"/>
            </a:solidFill>
          </a:ln>
          <a:effectLst>
            <a:glow rad="101600">
              <a:srgbClr val="788ECA">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312" name="Group 8923">
            <a:extLst>
              <a:ext uri="{FF2B5EF4-FFF2-40B4-BE49-F238E27FC236}">
                <a16:creationId xmlns:a16="http://schemas.microsoft.com/office/drawing/2014/main" id="{56172955-4FC9-21A4-D7E0-E6B6DA3272F4}"/>
              </a:ext>
            </a:extLst>
          </p:cNvPr>
          <p:cNvGrpSpPr/>
          <p:nvPr userDrawn="1"/>
        </p:nvGrpSpPr>
        <p:grpSpPr>
          <a:xfrm>
            <a:off x="8326865" y="170220"/>
            <a:ext cx="274865" cy="913496"/>
            <a:chOff x="11249563" y="384217"/>
            <a:chExt cx="288758" cy="1686849"/>
          </a:xfrm>
        </p:grpSpPr>
        <p:cxnSp>
          <p:nvCxnSpPr>
            <p:cNvPr id="314" name="Straight Connector 8907">
              <a:extLst>
                <a:ext uri="{FF2B5EF4-FFF2-40B4-BE49-F238E27FC236}">
                  <a16:creationId xmlns:a16="http://schemas.microsoft.com/office/drawing/2014/main" id="{B577C099-9F6B-8C02-1F3E-5F1616492E46}"/>
                </a:ext>
              </a:extLst>
            </p:cNvPr>
            <p:cNvCxnSpPr>
              <a:cxnSpLocks/>
            </p:cNvCxnSpPr>
            <p:nvPr userDrawn="1"/>
          </p:nvCxnSpPr>
          <p:spPr>
            <a:xfrm>
              <a:off x="11249563" y="384217"/>
              <a:ext cx="0" cy="1686849"/>
            </a:xfrm>
            <a:prstGeom prst="line">
              <a:avLst/>
            </a:prstGeom>
            <a:ln w="12700">
              <a:solidFill>
                <a:srgbClr val="C65BC4">
                  <a:alpha val="85000"/>
                </a:srgbClr>
              </a:solidFill>
              <a:tailEnd type="oval"/>
            </a:ln>
            <a:effectLst/>
          </p:spPr>
          <p:style>
            <a:lnRef idx="1">
              <a:schemeClr val="accent1"/>
            </a:lnRef>
            <a:fillRef idx="0">
              <a:schemeClr val="accent1"/>
            </a:fillRef>
            <a:effectRef idx="0">
              <a:schemeClr val="accent1"/>
            </a:effectRef>
            <a:fontRef idx="minor">
              <a:schemeClr val="tx1"/>
            </a:fontRef>
          </p:style>
        </p:cxnSp>
        <p:cxnSp>
          <p:nvCxnSpPr>
            <p:cNvPr id="315" name="Straight Connector 8909">
              <a:extLst>
                <a:ext uri="{FF2B5EF4-FFF2-40B4-BE49-F238E27FC236}">
                  <a16:creationId xmlns:a16="http://schemas.microsoft.com/office/drawing/2014/main" id="{0E48B1EC-1B34-DE95-10D0-EE6FFF4757CF}"/>
                </a:ext>
              </a:extLst>
            </p:cNvPr>
            <p:cNvCxnSpPr>
              <a:cxnSpLocks/>
            </p:cNvCxnSpPr>
            <p:nvPr userDrawn="1"/>
          </p:nvCxnSpPr>
          <p:spPr>
            <a:xfrm>
              <a:off x="11538321" y="384217"/>
              <a:ext cx="0" cy="1465803"/>
            </a:xfrm>
            <a:prstGeom prst="line">
              <a:avLst/>
            </a:prstGeom>
            <a:ln w="12700">
              <a:solidFill>
                <a:srgbClr val="C65BC4">
                  <a:alpha val="85000"/>
                </a:srgbClr>
              </a:solidFill>
              <a:tailEnd type="oval"/>
            </a:ln>
            <a:effectLst/>
          </p:spPr>
          <p:style>
            <a:lnRef idx="1">
              <a:schemeClr val="accent1"/>
            </a:lnRef>
            <a:fillRef idx="0">
              <a:schemeClr val="accent1"/>
            </a:fillRef>
            <a:effectRef idx="0">
              <a:schemeClr val="accent1"/>
            </a:effectRef>
            <a:fontRef idx="minor">
              <a:schemeClr val="tx1"/>
            </a:fontRef>
          </p:style>
        </p:cxnSp>
      </p:grpSp>
      <p:sp>
        <p:nvSpPr>
          <p:cNvPr id="313" name="Slide Number Placeholder 1">
            <a:extLst>
              <a:ext uri="{FF2B5EF4-FFF2-40B4-BE49-F238E27FC236}">
                <a16:creationId xmlns:a16="http://schemas.microsoft.com/office/drawing/2014/main" id="{64378039-D76A-98DB-C745-8E66E1ABA6E9}"/>
              </a:ext>
            </a:extLst>
          </p:cNvPr>
          <p:cNvSpPr>
            <a:spLocks noGrp="1"/>
          </p:cNvSpPr>
          <p:nvPr userDrawn="1"/>
        </p:nvSpPr>
        <p:spPr>
          <a:xfrm>
            <a:off x="8464298" y="6136309"/>
            <a:ext cx="2090318" cy="27593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F9DFEF-FF77-40A8-AE33-538C6B6130A2}" type="slidenum">
              <a:rPr lang="en-ID" smtClean="0"/>
              <a:pPr/>
              <a:t>‹#›</a:t>
            </a:fld>
            <a:endParaRPr lang="en-ID"/>
          </a:p>
        </p:txBody>
      </p:sp>
    </p:spTree>
    <p:extLst>
      <p:ext uri="{BB962C8B-B14F-4D97-AF65-F5344CB8AC3E}">
        <p14:creationId xmlns:p14="http://schemas.microsoft.com/office/powerpoint/2010/main" val="245673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redirect?event=video_description&amp;redir_token=QUFFLUhqbTBjdGFXM19FYW9MSE9Ja3JzOUFTTFgzLXp2d3xBQ3Jtc0tuZU1PbS1MQ1FaOWl2Vlp5WFlaVG1PVVA1Nmx0NUZjUkFjZlNfVTdLY3NLTlh6OVNIYUpTS3pjVGpHbWIyX1JKRnl1TzU5X2o1LXRKWGZMZUllcFdQY21GUFNHdHdIcWVCYkNQVHJaT0JQNUt3QVpESQ&amp;q=https://regexone.com/&amp;v=t3M6toIflyQ" TargetMode="External"/><Relationship Id="rId2" Type="http://schemas.openxmlformats.org/officeDocument/2006/relationships/hyperlink" Target="https://regexr.com/5ml92" TargetMode="External"/><Relationship Id="rId1" Type="http://schemas.openxmlformats.org/officeDocument/2006/relationships/slideLayout" Target="../slideLayouts/slideLayout7.xml"/><Relationship Id="rId4" Type="http://schemas.openxmlformats.org/officeDocument/2006/relationships/hyperlink" Target="https://github.com/dream-ellie/regex"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088" y="484423"/>
            <a:ext cx="7056784" cy="1446550"/>
          </a:xfrm>
          <a:prstGeom prst="rect">
            <a:avLst/>
          </a:prstGeom>
          <a:noFill/>
        </p:spPr>
        <p:txBody>
          <a:bodyPr wrap="square" rtlCol="0">
            <a:spAutoFit/>
          </a:bodyPr>
          <a:lstStyle/>
          <a:p>
            <a:pPr algn="ctr"/>
            <a:r>
              <a:rPr lang="ko-KR" altLang="en-US" sz="8800" dirty="0" err="1">
                <a:solidFill>
                  <a:schemeClr val="bg1">
                    <a:lumMod val="75000"/>
                  </a:schemeClr>
                </a:solidFill>
                <a:latin typeface="HY강B" pitchFamily="18" charset="-127"/>
                <a:ea typeface="HY강B" pitchFamily="18" charset="-127"/>
              </a:rPr>
              <a:t>정규표현식</a:t>
            </a:r>
            <a:endParaRPr lang="ko-KR" altLang="en-US" sz="8800" dirty="0">
              <a:solidFill>
                <a:schemeClr val="bg1">
                  <a:lumMod val="75000"/>
                </a:schemeClr>
              </a:solidFill>
              <a:latin typeface="HY강B" pitchFamily="18" charset="-127"/>
              <a:ea typeface="HY강B" pitchFamily="18" charset="-127"/>
            </a:endParaRPr>
          </a:p>
        </p:txBody>
      </p:sp>
      <p:sp>
        <p:nvSpPr>
          <p:cNvPr id="3" name="TextBox 2"/>
          <p:cNvSpPr txBox="1"/>
          <p:nvPr/>
        </p:nvSpPr>
        <p:spPr>
          <a:xfrm>
            <a:off x="1066028" y="1930973"/>
            <a:ext cx="7056784" cy="1938992"/>
          </a:xfrm>
          <a:prstGeom prst="rect">
            <a:avLst/>
          </a:prstGeom>
          <a:noFill/>
        </p:spPr>
        <p:txBody>
          <a:bodyPr wrap="square" rtlCol="0">
            <a:spAutoFit/>
          </a:bodyPr>
          <a:lstStyle/>
          <a:p>
            <a:pPr algn="ctr"/>
            <a:r>
              <a:rPr lang="en-US" altLang="ko-KR" sz="8800" dirty="0">
                <a:solidFill>
                  <a:schemeClr val="bg1">
                    <a:lumMod val="75000"/>
                  </a:schemeClr>
                </a:solidFill>
                <a:latin typeface="HY강B" pitchFamily="18" charset="-127"/>
                <a:ea typeface="HY강B" pitchFamily="18" charset="-127"/>
              </a:rPr>
              <a:t>/</a:t>
            </a:r>
            <a:r>
              <a:rPr lang="en-US" altLang="ko-KR" sz="8800" dirty="0" err="1">
                <a:solidFill>
                  <a:schemeClr val="bg1">
                    <a:lumMod val="75000"/>
                  </a:schemeClr>
                </a:solidFill>
                <a:latin typeface="HY강B" pitchFamily="18" charset="-127"/>
                <a:ea typeface="HY강B" pitchFamily="18" charset="-127"/>
              </a:rPr>
              <a:t>regiex</a:t>
            </a:r>
            <a:r>
              <a:rPr lang="en-US" altLang="ko-KR" sz="8800" dirty="0">
                <a:solidFill>
                  <a:schemeClr val="bg1">
                    <a:lumMod val="75000"/>
                  </a:schemeClr>
                </a:solidFill>
                <a:latin typeface="HY강B" pitchFamily="18" charset="-127"/>
                <a:ea typeface="HY강B" pitchFamily="18" charset="-127"/>
              </a:rPr>
              <a:t>?/</a:t>
            </a:r>
          </a:p>
          <a:p>
            <a:pPr algn="ctr"/>
            <a:r>
              <a:rPr lang="ko-KR" altLang="en-US" sz="3200" dirty="0" err="1">
                <a:solidFill>
                  <a:schemeClr val="bg1">
                    <a:lumMod val="75000"/>
                  </a:schemeClr>
                </a:solidFill>
                <a:latin typeface="HY강B" pitchFamily="18" charset="-127"/>
                <a:ea typeface="HY강B" pitchFamily="18" charset="-127"/>
              </a:rPr>
              <a:t>레직스</a:t>
            </a:r>
            <a:endParaRPr lang="ko-KR" altLang="en-US" sz="3200" dirty="0">
              <a:solidFill>
                <a:schemeClr val="bg1">
                  <a:lumMod val="75000"/>
                </a:schemeClr>
              </a:solidFill>
              <a:latin typeface="HY강B" pitchFamily="18" charset="-127"/>
              <a:ea typeface="HY강B" pitchFamily="18" charset="-127"/>
            </a:endParaRPr>
          </a:p>
        </p:txBody>
      </p:sp>
      <p:sp>
        <p:nvSpPr>
          <p:cNvPr id="4" name="TextBox 3"/>
          <p:cNvSpPr txBox="1"/>
          <p:nvPr/>
        </p:nvSpPr>
        <p:spPr>
          <a:xfrm>
            <a:off x="2965588" y="4084823"/>
            <a:ext cx="2925160" cy="369332"/>
          </a:xfrm>
          <a:prstGeom prst="rect">
            <a:avLst/>
          </a:prstGeom>
          <a:noFill/>
        </p:spPr>
        <p:txBody>
          <a:bodyPr wrap="none" rtlCol="0">
            <a:spAutoFit/>
          </a:bodyPr>
          <a:lstStyle/>
          <a:p>
            <a:r>
              <a:rPr lang="en-US" altLang="ko-KR" dirty="0">
                <a:solidFill>
                  <a:schemeClr val="bg1">
                    <a:lumMod val="75000"/>
                  </a:schemeClr>
                </a:solidFill>
              </a:rPr>
              <a:t>Regular expression</a:t>
            </a:r>
            <a:r>
              <a:rPr lang="ko-KR" altLang="en-US" dirty="0">
                <a:solidFill>
                  <a:schemeClr val="bg1">
                    <a:lumMod val="75000"/>
                  </a:schemeClr>
                </a:solidFill>
              </a:rPr>
              <a:t>의 약자</a:t>
            </a:r>
          </a:p>
        </p:txBody>
      </p:sp>
    </p:spTree>
    <p:extLst>
      <p:ext uri="{BB962C8B-B14F-4D97-AF65-F5344CB8AC3E}">
        <p14:creationId xmlns:p14="http://schemas.microsoft.com/office/powerpoint/2010/main" val="300977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11" y="409228"/>
            <a:ext cx="7430789" cy="347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찾아는 지지만 그룹으로 만들고 싶지 않다면</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3" y="4495291"/>
            <a:ext cx="4057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93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05644" y="4731040"/>
            <a:ext cx="8229600" cy="731404"/>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400" dirty="0">
                <a:solidFill>
                  <a:schemeClr val="bg1">
                    <a:lumMod val="75000"/>
                  </a:schemeClr>
                </a:solidFill>
                <a:latin typeface="HY강B" pitchFamily="18" charset="-127"/>
                <a:ea typeface="HY강B" pitchFamily="18" charset="-127"/>
              </a:rPr>
              <a:t>gr</a:t>
            </a:r>
            <a:r>
              <a:rPr lang="ko-KR" altLang="en-US" sz="2400" dirty="0">
                <a:solidFill>
                  <a:schemeClr val="bg1">
                    <a:lumMod val="75000"/>
                  </a:schemeClr>
                </a:solidFill>
                <a:latin typeface="HY강B" pitchFamily="18" charset="-127"/>
                <a:ea typeface="HY강B" pitchFamily="18" charset="-127"/>
              </a:rPr>
              <a:t>로 시작 하고 </a:t>
            </a:r>
            <a:r>
              <a:rPr lang="en-US" altLang="ko-KR" sz="2400" dirty="0">
                <a:solidFill>
                  <a:schemeClr val="bg1">
                    <a:lumMod val="75000"/>
                  </a:schemeClr>
                </a:solidFill>
                <a:latin typeface="HY강B" pitchFamily="18" charset="-127"/>
                <a:ea typeface="HY강B" pitchFamily="18" charset="-127"/>
              </a:rPr>
              <a:t>e</a:t>
            </a:r>
            <a:r>
              <a:rPr lang="ko-KR" altLang="en-US" sz="2400" dirty="0">
                <a:solidFill>
                  <a:schemeClr val="bg1">
                    <a:lumMod val="75000"/>
                  </a:schemeClr>
                </a:solidFill>
                <a:latin typeface="HY강B" pitchFamily="18" charset="-127"/>
                <a:ea typeface="HY강B" pitchFamily="18" charset="-127"/>
              </a:rPr>
              <a:t>또는 </a:t>
            </a: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또는 </a:t>
            </a:r>
            <a:r>
              <a:rPr lang="en-US" altLang="ko-KR" sz="2400" dirty="0">
                <a:solidFill>
                  <a:schemeClr val="bg1">
                    <a:lumMod val="75000"/>
                  </a:schemeClr>
                </a:solidFill>
                <a:latin typeface="HY강B" pitchFamily="18" charset="-127"/>
                <a:ea typeface="HY강B" pitchFamily="18" charset="-127"/>
              </a:rPr>
              <a:t>d</a:t>
            </a:r>
            <a:r>
              <a:rPr lang="ko-KR" altLang="en-US" sz="2400" dirty="0">
                <a:solidFill>
                  <a:schemeClr val="bg1">
                    <a:lumMod val="75000"/>
                  </a:schemeClr>
                </a:solidFill>
                <a:latin typeface="HY강B" pitchFamily="18" charset="-127"/>
                <a:ea typeface="HY강B" pitchFamily="18" charset="-127"/>
              </a:rPr>
              <a:t>가 있고 </a:t>
            </a:r>
            <a:r>
              <a:rPr lang="en-US" altLang="ko-KR" sz="2400" dirty="0">
                <a:solidFill>
                  <a:schemeClr val="bg1">
                    <a:lumMod val="75000"/>
                  </a:schemeClr>
                </a:solidFill>
                <a:latin typeface="HY강B" pitchFamily="18" charset="-127"/>
                <a:ea typeface="HY강B" pitchFamily="18" charset="-127"/>
              </a:rPr>
              <a:t>y</a:t>
            </a:r>
            <a:r>
              <a:rPr lang="ko-KR" altLang="en-US" sz="2400" dirty="0">
                <a:solidFill>
                  <a:schemeClr val="bg1">
                    <a:lumMod val="75000"/>
                  </a:schemeClr>
                </a:solidFill>
                <a:latin typeface="HY강B" pitchFamily="18" charset="-127"/>
                <a:ea typeface="HY강B" pitchFamily="18" charset="-127"/>
              </a:rPr>
              <a:t>로 끝남</a:t>
            </a:r>
            <a:endParaRPr lang="en-US" altLang="ko-KR" sz="2400" dirty="0">
              <a:solidFill>
                <a:schemeClr val="bg1">
                  <a:lumMod val="75000"/>
                </a:schemeClr>
              </a:solidFill>
              <a:latin typeface="HY강B" pitchFamily="18" charset="-127"/>
              <a:ea typeface="HY강B" pitchFamily="18" charset="-127"/>
            </a:endParaRPr>
          </a:p>
          <a:p>
            <a:pPr algn="l"/>
            <a:r>
              <a:rPr lang="ko-KR" altLang="en-US" sz="2400" dirty="0" err="1">
                <a:solidFill>
                  <a:schemeClr val="bg1">
                    <a:lumMod val="75000"/>
                  </a:schemeClr>
                </a:solidFill>
                <a:latin typeface="HY강B" pitchFamily="18" charset="-127"/>
                <a:ea typeface="HY강B" pitchFamily="18" charset="-127"/>
              </a:rPr>
              <a:t>대괄호안에있는</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글자중</a:t>
            </a:r>
            <a:r>
              <a:rPr lang="ko-KR" altLang="en-US" sz="2400" dirty="0">
                <a:solidFill>
                  <a:schemeClr val="bg1">
                    <a:lumMod val="75000"/>
                  </a:schemeClr>
                </a:solidFill>
                <a:latin typeface="HY강B" pitchFamily="18" charset="-127"/>
                <a:ea typeface="HY강B" pitchFamily="18" charset="-127"/>
              </a:rPr>
              <a:t> 하나라도 </a:t>
            </a:r>
            <a:r>
              <a:rPr lang="ko-KR" altLang="en-US" sz="2400" dirty="0" err="1">
                <a:solidFill>
                  <a:schemeClr val="bg1">
                    <a:lumMod val="75000"/>
                  </a:schemeClr>
                </a:solidFill>
                <a:latin typeface="HY강B" pitchFamily="18" charset="-127"/>
                <a:ea typeface="HY강B" pitchFamily="18" charset="-127"/>
              </a:rPr>
              <a:t>만족하는것을</a:t>
            </a:r>
            <a:r>
              <a:rPr lang="ko-KR" altLang="en-US" sz="2400" dirty="0">
                <a:solidFill>
                  <a:schemeClr val="bg1">
                    <a:lumMod val="75000"/>
                  </a:schemeClr>
                </a:solidFill>
                <a:latin typeface="HY강B" pitchFamily="18" charset="-127"/>
                <a:ea typeface="HY강B" pitchFamily="18" charset="-127"/>
              </a:rPr>
              <a:t> 찾는다</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7220"/>
            <a:ext cx="61150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8" y="2783954"/>
            <a:ext cx="58007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제목 1"/>
          <p:cNvSpPr txBox="1">
            <a:spLocks/>
          </p:cNvSpPr>
          <p:nvPr/>
        </p:nvSpPr>
        <p:spPr>
          <a:xfrm>
            <a:off x="6408787" y="2114600"/>
            <a:ext cx="2252936" cy="1017240"/>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둘 동일한 내용이다</a:t>
            </a:r>
          </a:p>
        </p:txBody>
      </p:sp>
    </p:spTree>
    <p:extLst>
      <p:ext uri="{BB962C8B-B14F-4D97-AF65-F5344CB8AC3E}">
        <p14:creationId xmlns:p14="http://schemas.microsoft.com/office/powerpoint/2010/main" val="4245677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위에 둘은 동일한 결과</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32" y="337221"/>
            <a:ext cx="3944044" cy="227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503491"/>
            <a:ext cx="3467116" cy="208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153644"/>
            <a:ext cx="8229600" cy="110276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a:t>
            </a: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숫자 </a:t>
            </a:r>
            <a:r>
              <a:rPr lang="en-US" altLang="ko-KR" sz="2400" dirty="0">
                <a:solidFill>
                  <a:schemeClr val="bg1">
                    <a:lumMod val="75000"/>
                  </a:schemeClr>
                </a:solidFill>
                <a:latin typeface="HY강B" pitchFamily="18" charset="-127"/>
                <a:ea typeface="HY강B" pitchFamily="18" charset="-127"/>
              </a:rPr>
              <a:t>0</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9</a:t>
            </a:r>
            <a:r>
              <a:rPr lang="ko-KR" altLang="en-US" sz="2400" dirty="0">
                <a:solidFill>
                  <a:schemeClr val="bg1">
                    <a:lumMod val="75000"/>
                  </a:schemeClr>
                </a:solidFill>
                <a:latin typeface="HY강B" pitchFamily="18" charset="-127"/>
                <a:ea typeface="HY강B" pitchFamily="18" charset="-127"/>
              </a:rPr>
              <a:t>까지 하나라도 만족하면 모두 찾는다</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17" y="337220"/>
            <a:ext cx="5468664" cy="375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a:t>
            </a: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숫자 </a:t>
            </a:r>
            <a:r>
              <a:rPr lang="en-US" altLang="ko-KR" sz="2400" dirty="0">
                <a:solidFill>
                  <a:schemeClr val="bg1">
                    <a:lumMod val="75000"/>
                  </a:schemeClr>
                </a:solidFill>
                <a:latin typeface="HY강B" pitchFamily="18" charset="-127"/>
                <a:ea typeface="HY강B" pitchFamily="18" charset="-127"/>
              </a:rPr>
              <a:t>0</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9</a:t>
            </a:r>
            <a:r>
              <a:rPr lang="ko-KR" altLang="en-US" sz="2400" dirty="0">
                <a:solidFill>
                  <a:schemeClr val="bg1">
                    <a:lumMod val="75000"/>
                  </a:schemeClr>
                </a:solidFill>
                <a:latin typeface="HY강B" pitchFamily="18" charset="-127"/>
                <a:ea typeface="HY강B" pitchFamily="18" charset="-127"/>
              </a:rPr>
              <a:t>를 </a:t>
            </a:r>
            <a:r>
              <a:rPr lang="ko-KR" altLang="en-US" sz="2400" dirty="0" err="1">
                <a:solidFill>
                  <a:schemeClr val="bg1">
                    <a:lumMod val="75000"/>
                  </a:schemeClr>
                </a:solidFill>
                <a:latin typeface="HY강B" pitchFamily="18" charset="-127"/>
                <a:ea typeface="HY강B" pitchFamily="18" charset="-127"/>
              </a:rPr>
              <a:t>제외한것을</a:t>
            </a:r>
            <a:r>
              <a:rPr lang="ko-KR" altLang="en-US" sz="2400" dirty="0">
                <a:solidFill>
                  <a:schemeClr val="bg1">
                    <a:lumMod val="75000"/>
                  </a:schemeClr>
                </a:solidFill>
                <a:latin typeface="HY강B" pitchFamily="18" charset="-127"/>
                <a:ea typeface="HY강B" pitchFamily="18" charset="-127"/>
              </a:rPr>
              <a:t> 찾는다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은</a:t>
            </a:r>
            <a:r>
              <a:rPr lang="en-US" altLang="ko-KR" sz="2400" dirty="0">
                <a:solidFill>
                  <a:schemeClr val="bg1">
                    <a:lumMod val="75000"/>
                  </a:schemeClr>
                </a:solidFill>
                <a:latin typeface="HY강B" pitchFamily="18" charset="-127"/>
                <a:ea typeface="HY강B" pitchFamily="18" charset="-127"/>
              </a:rPr>
              <a:t> not</a:t>
            </a:r>
            <a:r>
              <a:rPr lang="ko-KR" altLang="en-US" sz="2400" dirty="0">
                <a:solidFill>
                  <a:schemeClr val="bg1">
                    <a:lumMod val="75000"/>
                  </a:schemeClr>
                </a:solidFill>
                <a:latin typeface="HY강B" pitchFamily="18" charset="-127"/>
                <a:ea typeface="HY강B" pitchFamily="18" charset="-127"/>
              </a:rPr>
              <a:t>를 의미한다</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9228"/>
            <a:ext cx="4712196" cy="3079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없거나 있거나</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한글자만인식</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9228"/>
            <a:ext cx="5880894" cy="32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없거나 있거나 많거나</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9228"/>
            <a:ext cx="668697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ko-KR" altLang="en-US" sz="2400" dirty="0" err="1">
                <a:solidFill>
                  <a:schemeClr val="bg1">
                    <a:lumMod val="75000"/>
                  </a:schemeClr>
                </a:solidFill>
                <a:latin typeface="HY강B" pitchFamily="18" charset="-127"/>
                <a:ea typeface="HY강B" pitchFamily="18" charset="-127"/>
              </a:rPr>
              <a:t>하나있거나</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그이상있거나</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err="1">
                <a:solidFill>
                  <a:schemeClr val="bg1">
                    <a:lumMod val="75000"/>
                  </a:schemeClr>
                </a:solidFill>
                <a:latin typeface="HY강B" pitchFamily="18" charset="-127"/>
                <a:ea typeface="HY강B" pitchFamily="18" charset="-127"/>
              </a:rPr>
              <a:t>없는것은</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안찾음</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541112"/>
            <a:ext cx="5593060" cy="311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{2}</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en-US" altLang="ko-KR" sz="2400" dirty="0">
                <a:solidFill>
                  <a:schemeClr val="bg1">
                    <a:lumMod val="75000"/>
                  </a:schemeClr>
                </a:solidFill>
                <a:latin typeface="HY강B" pitchFamily="18" charset="-127"/>
                <a:ea typeface="HY강B" pitchFamily="18" charset="-127"/>
              </a:rPr>
              <a:t>2</a:t>
            </a:r>
            <a:r>
              <a:rPr lang="ko-KR" altLang="en-US" sz="2400" dirty="0" err="1">
                <a:solidFill>
                  <a:schemeClr val="bg1">
                    <a:lumMod val="75000"/>
                  </a:schemeClr>
                </a:solidFill>
                <a:latin typeface="HY강B" pitchFamily="18" charset="-127"/>
                <a:ea typeface="HY강B" pitchFamily="18" charset="-127"/>
              </a:rPr>
              <a:t>번있는것을</a:t>
            </a:r>
            <a:r>
              <a:rPr lang="ko-KR" altLang="en-US" sz="2400" dirty="0">
                <a:solidFill>
                  <a:schemeClr val="bg1">
                    <a:lumMod val="75000"/>
                  </a:schemeClr>
                </a:solidFill>
                <a:latin typeface="HY강B" pitchFamily="18" charset="-127"/>
                <a:ea typeface="HY강B" pitchFamily="18" charset="-127"/>
              </a:rPr>
              <a:t> 찾는다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7220"/>
            <a:ext cx="74676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{2,3}</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최소 </a:t>
            </a:r>
            <a:r>
              <a:rPr lang="en-US" altLang="ko-KR" sz="2400" dirty="0">
                <a:solidFill>
                  <a:schemeClr val="bg1">
                    <a:lumMod val="75000"/>
                  </a:schemeClr>
                </a:solidFill>
                <a:latin typeface="HY강B" pitchFamily="18" charset="-127"/>
                <a:ea typeface="HY강B" pitchFamily="18" charset="-127"/>
              </a:rPr>
              <a:t>2</a:t>
            </a:r>
            <a:r>
              <a:rPr lang="ko-KR" altLang="en-US" sz="2400" dirty="0">
                <a:solidFill>
                  <a:schemeClr val="bg1">
                    <a:lumMod val="75000"/>
                  </a:schemeClr>
                </a:solidFill>
                <a:latin typeface="HY강B" pitchFamily="18" charset="-127"/>
                <a:ea typeface="HY강B" pitchFamily="18" charset="-127"/>
              </a:rPr>
              <a:t>번 최대</a:t>
            </a:r>
            <a:r>
              <a:rPr lang="en-US" altLang="ko-KR" sz="2400" dirty="0">
                <a:solidFill>
                  <a:schemeClr val="bg1">
                    <a:lumMod val="75000"/>
                  </a:schemeClr>
                </a:solidFill>
                <a:latin typeface="HY강B" pitchFamily="18" charset="-127"/>
                <a:ea typeface="HY강B" pitchFamily="18" charset="-127"/>
              </a:rPr>
              <a:t>3</a:t>
            </a:r>
            <a:r>
              <a:rPr lang="ko-KR" altLang="en-US" sz="2400" dirty="0">
                <a:solidFill>
                  <a:schemeClr val="bg1">
                    <a:lumMod val="75000"/>
                  </a:schemeClr>
                </a:solidFill>
                <a:latin typeface="HY강B" pitchFamily="18" charset="-127"/>
                <a:ea typeface="HY강B" pitchFamily="18" charset="-127"/>
              </a:rPr>
              <a:t>번까지 </a:t>
            </a:r>
            <a:r>
              <a:rPr lang="ko-KR" altLang="en-US" sz="2400" dirty="0" err="1">
                <a:solidFill>
                  <a:schemeClr val="bg1">
                    <a:lumMod val="75000"/>
                  </a:schemeClr>
                </a:solidFill>
                <a:latin typeface="HY강B" pitchFamily="18" charset="-127"/>
                <a:ea typeface="HY강B" pitchFamily="18" charset="-127"/>
              </a:rPr>
              <a:t>있는것을</a:t>
            </a:r>
            <a:r>
              <a:rPr lang="ko-KR" altLang="en-US" sz="2400" dirty="0">
                <a:solidFill>
                  <a:schemeClr val="bg1">
                    <a:lumMod val="75000"/>
                  </a:schemeClr>
                </a:solidFill>
                <a:latin typeface="HY강B" pitchFamily="18" charset="-127"/>
                <a:ea typeface="HY강B" pitchFamily="18" charset="-127"/>
              </a:rPr>
              <a:t> 모두 찾는다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6192688" cy="292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19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0542" y="1113650"/>
            <a:ext cx="8229600" cy="3983087"/>
          </a:xfrm>
        </p:spPr>
        <p:txBody>
          <a:bodyPr>
            <a:normAutofit/>
          </a:bodyPr>
          <a:lstStyle/>
          <a:p>
            <a:pPr algn="l">
              <a:lnSpc>
                <a:spcPts val="4000"/>
              </a:lnSpc>
            </a:pPr>
            <a:r>
              <a:rPr lang="ko-KR" altLang="en-US" sz="2800" dirty="0">
                <a:solidFill>
                  <a:schemeClr val="bg1">
                    <a:lumMod val="75000"/>
                  </a:schemeClr>
                </a:solidFill>
                <a:latin typeface="HY강B" pitchFamily="18" charset="-127"/>
                <a:ea typeface="HY강B" pitchFamily="18" charset="-127"/>
              </a:rPr>
              <a:t>텍스트에서 우리가 원하는 특정한 패턴을 </a:t>
            </a:r>
            <a:r>
              <a:rPr lang="ko-KR" altLang="en-US" sz="2800" dirty="0" err="1">
                <a:solidFill>
                  <a:schemeClr val="bg1">
                    <a:lumMod val="75000"/>
                  </a:schemeClr>
                </a:solidFill>
                <a:latin typeface="HY강B" pitchFamily="18" charset="-127"/>
                <a:ea typeface="HY강B" pitchFamily="18" charset="-127"/>
              </a:rPr>
              <a:t>찾을때</a:t>
            </a:r>
            <a:r>
              <a:rPr lang="ko-KR" altLang="en-US" sz="2800" dirty="0">
                <a:solidFill>
                  <a:schemeClr val="bg1">
                    <a:lumMod val="75000"/>
                  </a:schemeClr>
                </a:solidFill>
                <a:latin typeface="HY강B" pitchFamily="18" charset="-127"/>
                <a:ea typeface="HY강B" pitchFamily="18" charset="-127"/>
              </a:rPr>
              <a:t> 아주 요긴하게 사용된다</a:t>
            </a:r>
            <a:r>
              <a:rPr lang="en-US" altLang="ko-KR" sz="2800" dirty="0">
                <a:solidFill>
                  <a:schemeClr val="bg1">
                    <a:lumMod val="75000"/>
                  </a:schemeClr>
                </a:solidFill>
                <a:latin typeface="HY강B" pitchFamily="18" charset="-127"/>
                <a:ea typeface="HY강B" pitchFamily="18" charset="-127"/>
              </a:rPr>
              <a:t>.</a:t>
            </a:r>
            <a:br>
              <a:rPr lang="en-US" altLang="ko-KR" sz="2800" dirty="0">
                <a:solidFill>
                  <a:schemeClr val="bg1">
                    <a:lumMod val="75000"/>
                  </a:schemeClr>
                </a:solidFill>
                <a:latin typeface="HY강B" pitchFamily="18" charset="-127"/>
                <a:ea typeface="HY강B" pitchFamily="18" charset="-127"/>
              </a:rPr>
            </a:br>
            <a:r>
              <a:rPr lang="en-US" altLang="ko-KR" sz="2000" dirty="0">
                <a:solidFill>
                  <a:schemeClr val="bg1">
                    <a:lumMod val="75000"/>
                  </a:schemeClr>
                </a:solidFill>
                <a:latin typeface="HY강B" pitchFamily="18" charset="-127"/>
                <a:ea typeface="HY강B" pitchFamily="18" charset="-127"/>
              </a:rPr>
              <a:t>(</a:t>
            </a:r>
            <a:r>
              <a:rPr lang="ko-KR" altLang="en-US" sz="2000" dirty="0">
                <a:solidFill>
                  <a:schemeClr val="bg1">
                    <a:lumMod val="75000"/>
                  </a:schemeClr>
                </a:solidFill>
                <a:latin typeface="HY강B" pitchFamily="18" charset="-127"/>
                <a:ea typeface="HY강B" pitchFamily="18" charset="-127"/>
              </a:rPr>
              <a:t>전화번호형태의 패턴을 찾거나 웹사이트주소형태의 패턴</a:t>
            </a:r>
            <a:r>
              <a:rPr lang="en-US" altLang="ko-KR" sz="2000" dirty="0">
                <a:solidFill>
                  <a:schemeClr val="bg1">
                    <a:lumMod val="75000"/>
                  </a:schemeClr>
                </a:solidFill>
                <a:latin typeface="HY강B" pitchFamily="18" charset="-127"/>
                <a:ea typeface="HY강B" pitchFamily="18" charset="-127"/>
              </a:rPr>
              <a:t>, </a:t>
            </a:r>
            <a:r>
              <a:rPr lang="ko-KR" altLang="en-US" sz="2000" dirty="0" err="1">
                <a:solidFill>
                  <a:schemeClr val="bg1">
                    <a:lumMod val="75000"/>
                  </a:schemeClr>
                </a:solidFill>
                <a:latin typeface="HY강B" pitchFamily="18" charset="-127"/>
                <a:ea typeface="HY강B" pitchFamily="18" charset="-127"/>
              </a:rPr>
              <a:t>이메일형태의</a:t>
            </a:r>
            <a:r>
              <a:rPr lang="ko-KR" altLang="en-US" sz="2000" dirty="0">
                <a:solidFill>
                  <a:schemeClr val="bg1">
                    <a:lumMod val="75000"/>
                  </a:schemeClr>
                </a:solidFill>
                <a:latin typeface="HY강B" pitchFamily="18" charset="-127"/>
                <a:ea typeface="HY강B" pitchFamily="18" charset="-127"/>
              </a:rPr>
              <a:t> 패턴을 </a:t>
            </a:r>
            <a:r>
              <a:rPr lang="ko-KR" altLang="en-US" sz="2000" dirty="0" err="1">
                <a:solidFill>
                  <a:schemeClr val="bg1">
                    <a:lumMod val="75000"/>
                  </a:schemeClr>
                </a:solidFill>
                <a:latin typeface="HY강B" pitchFamily="18" charset="-127"/>
                <a:ea typeface="HY강B" pitchFamily="18" charset="-127"/>
              </a:rPr>
              <a:t>찾을때</a:t>
            </a:r>
            <a:r>
              <a:rPr lang="en-US" altLang="ko-KR" sz="2000" dirty="0">
                <a:solidFill>
                  <a:schemeClr val="bg1">
                    <a:lumMod val="75000"/>
                  </a:schemeClr>
                </a:solidFill>
                <a:latin typeface="HY강B" pitchFamily="18" charset="-127"/>
                <a:ea typeface="HY강B" pitchFamily="18" charset="-127"/>
              </a:rPr>
              <a:t>… </a:t>
            </a:r>
            <a:r>
              <a:rPr lang="ko-KR" altLang="en-US" sz="2000" dirty="0">
                <a:solidFill>
                  <a:schemeClr val="bg1">
                    <a:lumMod val="75000"/>
                  </a:schemeClr>
                </a:solidFill>
                <a:latin typeface="HY강B" pitchFamily="18" charset="-127"/>
                <a:ea typeface="HY강B" pitchFamily="18" charset="-127"/>
              </a:rPr>
              <a:t>등등에 사용된다</a:t>
            </a:r>
            <a:r>
              <a:rPr lang="en-US" altLang="ko-KR" sz="2000" dirty="0">
                <a:solidFill>
                  <a:schemeClr val="bg1">
                    <a:lumMod val="75000"/>
                  </a:schemeClr>
                </a:solidFill>
                <a:latin typeface="HY강B" pitchFamily="18" charset="-127"/>
                <a:ea typeface="HY강B" pitchFamily="18" charset="-127"/>
              </a:rPr>
              <a:t>)</a:t>
            </a:r>
            <a:br>
              <a:rPr lang="en-US" altLang="ko-KR" sz="2000" dirty="0">
                <a:solidFill>
                  <a:schemeClr val="bg1">
                    <a:lumMod val="75000"/>
                  </a:schemeClr>
                </a:solidFill>
                <a:latin typeface="HY강B" pitchFamily="18" charset="-127"/>
                <a:ea typeface="HY강B" pitchFamily="18" charset="-127"/>
              </a:rPr>
            </a:br>
            <a:r>
              <a:rPr lang="ko-KR" altLang="en-US" sz="2800" dirty="0">
                <a:solidFill>
                  <a:schemeClr val="bg1">
                    <a:lumMod val="75000"/>
                  </a:schemeClr>
                </a:solidFill>
                <a:latin typeface="HY강B" pitchFamily="18" charset="-127"/>
                <a:ea typeface="HY강B" pitchFamily="18" charset="-127"/>
              </a:rPr>
              <a:t>사용자가 입력한 텍스트가 </a:t>
            </a:r>
            <a:r>
              <a:rPr lang="ko-KR" altLang="en-US" sz="2800" dirty="0" err="1">
                <a:solidFill>
                  <a:schemeClr val="bg1">
                    <a:lumMod val="75000"/>
                  </a:schemeClr>
                </a:solidFill>
                <a:latin typeface="HY강B" pitchFamily="18" charset="-127"/>
                <a:ea typeface="HY강B" pitchFamily="18" charset="-127"/>
              </a:rPr>
              <a:t>이메일나</a:t>
            </a:r>
            <a:r>
              <a:rPr lang="ko-KR" altLang="en-US" sz="2800" dirty="0">
                <a:solidFill>
                  <a:schemeClr val="bg1">
                    <a:lumMod val="75000"/>
                  </a:schemeClr>
                </a:solidFill>
                <a:latin typeface="HY강B" pitchFamily="18" charset="-127"/>
                <a:ea typeface="HY강B" pitchFamily="18" charset="-127"/>
              </a:rPr>
              <a:t> 패스워드와 같은 특정한 패턴에 부합하는지 유효성검사를 </a:t>
            </a:r>
            <a:r>
              <a:rPr lang="ko-KR" altLang="en-US" sz="2800" dirty="0" err="1">
                <a:solidFill>
                  <a:schemeClr val="bg1">
                    <a:lumMod val="75000"/>
                  </a:schemeClr>
                </a:solidFill>
                <a:latin typeface="HY강B" pitchFamily="18" charset="-127"/>
                <a:ea typeface="HY강B" pitchFamily="18" charset="-127"/>
              </a:rPr>
              <a:t>할때도</a:t>
            </a:r>
            <a:r>
              <a:rPr lang="ko-KR" altLang="en-US" sz="2800" dirty="0">
                <a:solidFill>
                  <a:schemeClr val="bg1">
                    <a:lumMod val="75000"/>
                  </a:schemeClr>
                </a:solidFill>
                <a:latin typeface="HY강B" pitchFamily="18" charset="-127"/>
                <a:ea typeface="HY강B" pitchFamily="18" charset="-127"/>
              </a:rPr>
              <a:t> </a:t>
            </a:r>
            <a:r>
              <a:rPr lang="ko-KR" altLang="en-US" sz="2800" dirty="0" err="1">
                <a:solidFill>
                  <a:schemeClr val="bg1">
                    <a:lumMod val="75000"/>
                  </a:schemeClr>
                </a:solidFill>
                <a:latin typeface="HY강B" pitchFamily="18" charset="-127"/>
                <a:ea typeface="HY강B" pitchFamily="18" charset="-127"/>
              </a:rPr>
              <a:t>사용할수</a:t>
            </a:r>
            <a:r>
              <a:rPr lang="ko-KR" altLang="en-US" sz="2800" dirty="0">
                <a:solidFill>
                  <a:schemeClr val="bg1">
                    <a:lumMod val="75000"/>
                  </a:schemeClr>
                </a:solidFill>
                <a:latin typeface="HY강B" pitchFamily="18" charset="-127"/>
                <a:ea typeface="HY강B" pitchFamily="18" charset="-127"/>
              </a:rPr>
              <a:t> 있다</a:t>
            </a:r>
            <a:r>
              <a:rPr lang="en-US" altLang="ko-KR" sz="2800" dirty="0">
                <a:solidFill>
                  <a:schemeClr val="bg1">
                    <a:lumMod val="75000"/>
                  </a:schemeClr>
                </a:solidFill>
                <a:latin typeface="HY강B" pitchFamily="18" charset="-127"/>
                <a:ea typeface="HY강B" pitchFamily="18" charset="-127"/>
              </a:rPr>
              <a:t>.</a:t>
            </a:r>
            <a:endParaRPr lang="ko-KR" altLang="en-US" sz="2800" dirty="0">
              <a:solidFill>
                <a:schemeClr val="bg1">
                  <a:lumMod val="75000"/>
                </a:schemeClr>
              </a:solidFill>
              <a:latin typeface="HY강B" pitchFamily="18" charset="-127"/>
              <a:ea typeface="HY강B" pitchFamily="18" charset="-127"/>
            </a:endParaRPr>
          </a:p>
        </p:txBody>
      </p:sp>
      <p:sp>
        <p:nvSpPr>
          <p:cNvPr id="3" name="TextBox 2"/>
          <p:cNvSpPr txBox="1"/>
          <p:nvPr/>
        </p:nvSpPr>
        <p:spPr>
          <a:xfrm>
            <a:off x="323528" y="409228"/>
            <a:ext cx="3005951" cy="769441"/>
          </a:xfrm>
          <a:prstGeom prst="rect">
            <a:avLst/>
          </a:prstGeom>
          <a:noFill/>
        </p:spPr>
        <p:txBody>
          <a:bodyPr wrap="none" rtlCol="0">
            <a:spAutoFit/>
          </a:bodyPr>
          <a:lstStyle/>
          <a:p>
            <a:r>
              <a:rPr lang="ko-KR" altLang="en-US" sz="4400" b="1" dirty="0" err="1">
                <a:solidFill>
                  <a:schemeClr val="bg1">
                    <a:lumMod val="75000"/>
                  </a:schemeClr>
                </a:solidFill>
              </a:rPr>
              <a:t>정규표현식</a:t>
            </a:r>
            <a:endParaRPr lang="ko-KR" altLang="en-US" sz="4400" b="1" dirty="0">
              <a:solidFill>
                <a:schemeClr val="bg1">
                  <a:lumMod val="75000"/>
                </a:schemeClr>
              </a:solidFill>
            </a:endParaRPr>
          </a:p>
        </p:txBody>
      </p:sp>
      <p:sp>
        <p:nvSpPr>
          <p:cNvPr id="4" name="직사각형 3"/>
          <p:cNvSpPr/>
          <p:nvPr/>
        </p:nvSpPr>
        <p:spPr>
          <a:xfrm>
            <a:off x="338014" y="4801716"/>
            <a:ext cx="8482458" cy="369332"/>
          </a:xfrm>
          <a:prstGeom prst="rect">
            <a:avLst/>
          </a:prstGeom>
        </p:spPr>
        <p:txBody>
          <a:bodyPr wrap="square">
            <a:spAutoFit/>
          </a:bodyPr>
          <a:lstStyle/>
          <a:p>
            <a:pPr lvl="0" eaLnBrk="0" fontAlgn="base" latinLnBrk="0" hangingPunct="0">
              <a:spcBef>
                <a:spcPct val="0"/>
              </a:spcBef>
              <a:spcAft>
                <a:spcPct val="0"/>
              </a:spcAft>
            </a:pPr>
            <a:r>
              <a:rPr kumimoji="1" lang="ko-KR" altLang="ko-KR" dirty="0">
                <a:solidFill>
                  <a:schemeClr val="bg1">
                    <a:lumMod val="75000"/>
                  </a:schemeClr>
                </a:solidFill>
                <a:latin typeface="굴림" pitchFamily="50" charset="-127"/>
                <a:ea typeface="nanumsquare"/>
                <a:cs typeface="굴림" pitchFamily="50" charset="-127"/>
              </a:rPr>
              <a:t>줄여서 정규식은 문자를 검사하고 싶을 때 사용하는 식입니다.</a:t>
            </a:r>
            <a:r>
              <a:rPr kumimoji="1" lang="ko-KR" altLang="ko-KR" dirty="0">
                <a:solidFill>
                  <a:schemeClr val="bg1">
                    <a:lumMod val="75000"/>
                  </a:schemeClr>
                </a:solidFill>
                <a:latin typeface="Arial"/>
                <a:ea typeface="nanumsquare"/>
                <a:cs typeface="굴림" pitchFamily="50" charset="-127"/>
              </a:rPr>
              <a:t> </a:t>
            </a:r>
            <a:endParaRPr kumimoji="1" lang="ko-KR" altLang="ko-KR" sz="800" dirty="0">
              <a:solidFill>
                <a:schemeClr val="bg1">
                  <a:lumMod val="75000"/>
                </a:schemeClr>
              </a:solidFill>
              <a:latin typeface="굴림" pitchFamily="50" charset="-127"/>
              <a:ea typeface="굴림" pitchFamily="50" charset="-127"/>
              <a:cs typeface="굴림" pitchFamily="50" charset="-127"/>
            </a:endParaRPr>
          </a:p>
        </p:txBody>
      </p:sp>
    </p:spTree>
    <p:extLst>
      <p:ext uri="{BB962C8B-B14F-4D97-AF65-F5344CB8AC3E}">
        <p14:creationId xmlns:p14="http://schemas.microsoft.com/office/powerpoint/2010/main" val="46478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{2, }</a:t>
            </a:r>
            <a:r>
              <a:rPr lang="ko-KR" altLang="en-US" sz="2400" dirty="0">
                <a:solidFill>
                  <a:schemeClr val="bg1">
                    <a:lumMod val="75000"/>
                  </a:schemeClr>
                </a:solidFill>
                <a:latin typeface="HY강B" pitchFamily="18" charset="-127"/>
                <a:ea typeface="HY강B" pitchFamily="18" charset="-127"/>
              </a:rPr>
              <a:t>를 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최소 </a:t>
            </a:r>
            <a:r>
              <a:rPr lang="en-US" altLang="ko-KR" sz="2400" dirty="0">
                <a:solidFill>
                  <a:schemeClr val="bg1">
                    <a:lumMod val="75000"/>
                  </a:schemeClr>
                </a:solidFill>
                <a:latin typeface="HY강B" pitchFamily="18" charset="-127"/>
                <a:ea typeface="HY강B" pitchFamily="18" charset="-127"/>
              </a:rPr>
              <a:t>2</a:t>
            </a:r>
            <a:r>
              <a:rPr lang="ko-KR" altLang="en-US" sz="2400" dirty="0">
                <a:solidFill>
                  <a:schemeClr val="bg1">
                    <a:lumMod val="75000"/>
                  </a:schemeClr>
                </a:solidFill>
                <a:latin typeface="HY강B" pitchFamily="18" charset="-127"/>
                <a:ea typeface="HY강B" pitchFamily="18" charset="-127"/>
              </a:rPr>
              <a:t>번 </a:t>
            </a:r>
            <a:r>
              <a:rPr lang="ko-KR" altLang="en-US" sz="2400" dirty="0" err="1">
                <a:solidFill>
                  <a:schemeClr val="bg1">
                    <a:lumMod val="75000"/>
                  </a:schemeClr>
                </a:solidFill>
                <a:latin typeface="HY강B" pitchFamily="18" charset="-127"/>
                <a:ea typeface="HY강B" pitchFamily="18" charset="-127"/>
              </a:rPr>
              <a:t>있는것을</a:t>
            </a:r>
            <a:r>
              <a:rPr lang="ko-KR" altLang="en-US" sz="2400" dirty="0">
                <a:solidFill>
                  <a:schemeClr val="bg1">
                    <a:lumMod val="75000"/>
                  </a:schemeClr>
                </a:solidFill>
                <a:latin typeface="HY강B" pitchFamily="18" charset="-127"/>
                <a:ea typeface="HY강B" pitchFamily="18" charset="-127"/>
              </a:rPr>
              <a:t> 모두 찾는다 </a:t>
            </a:r>
            <a:r>
              <a:rPr lang="en-US" altLang="ko-KR" sz="2400" dirty="0">
                <a:solidFill>
                  <a:schemeClr val="bg1">
                    <a:lumMod val="75000"/>
                  </a:schemeClr>
                </a:solidFill>
                <a:latin typeface="HY강B" pitchFamily="18" charset="-127"/>
                <a:ea typeface="HY강B" pitchFamily="18" charset="-127"/>
              </a:rPr>
              <a:t>(2</a:t>
            </a:r>
            <a:r>
              <a:rPr lang="ko-KR" altLang="en-US" sz="2400" dirty="0" err="1">
                <a:solidFill>
                  <a:schemeClr val="bg1">
                    <a:lumMod val="75000"/>
                  </a:schemeClr>
                </a:solidFill>
                <a:latin typeface="HY강B" pitchFamily="18" charset="-127"/>
                <a:ea typeface="HY강B" pitchFamily="18" charset="-127"/>
              </a:rPr>
              <a:t>개이상인것들</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9228"/>
            <a:ext cx="6046440" cy="2978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86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a:solidFill>
                  <a:schemeClr val="bg1">
                    <a:lumMod val="75000"/>
                  </a:schemeClr>
                </a:solidFill>
                <a:latin typeface="HY강B" pitchFamily="18" charset="-127"/>
                <a:ea typeface="HY강B" pitchFamily="18" charset="-127"/>
              </a:rPr>
              <a:t>Ya</a:t>
            </a:r>
            <a:r>
              <a:rPr lang="ko-KR" altLang="en-US" sz="2400" dirty="0">
                <a:solidFill>
                  <a:schemeClr val="bg1">
                    <a:lumMod val="75000"/>
                  </a:schemeClr>
                </a:solidFill>
                <a:latin typeface="HY강B" pitchFamily="18" charset="-127"/>
                <a:ea typeface="HY강B" pitchFamily="18" charset="-127"/>
              </a:rPr>
              <a:t>중에 </a:t>
            </a:r>
            <a:r>
              <a:rPr lang="ko-KR" altLang="en-US" sz="2400" dirty="0" err="1">
                <a:solidFill>
                  <a:schemeClr val="bg1">
                    <a:lumMod val="75000"/>
                  </a:schemeClr>
                </a:solidFill>
                <a:latin typeface="HY강B" pitchFamily="18" charset="-127"/>
                <a:ea typeface="HY강B" pitchFamily="18" charset="-127"/>
              </a:rPr>
              <a:t>단어앞에</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적힌것을</a:t>
            </a:r>
            <a:r>
              <a:rPr lang="ko-KR" altLang="en-US" sz="2400" dirty="0">
                <a:solidFill>
                  <a:schemeClr val="bg1">
                    <a:lumMod val="75000"/>
                  </a:schemeClr>
                </a:solidFill>
                <a:latin typeface="HY강B" pitchFamily="18" charset="-127"/>
                <a:ea typeface="HY강B" pitchFamily="18" charset="-127"/>
              </a:rPr>
              <a:t> 찾는다</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23850"/>
            <a:ext cx="5737076" cy="3500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a:solidFill>
                  <a:schemeClr val="bg1">
                    <a:lumMod val="75000"/>
                  </a:schemeClr>
                </a:solidFill>
                <a:latin typeface="HY강B" pitchFamily="18" charset="-127"/>
                <a:ea typeface="HY강B" pitchFamily="18" charset="-127"/>
              </a:rPr>
              <a:t>Ya</a:t>
            </a:r>
            <a:r>
              <a:rPr lang="ko-KR" altLang="en-US" sz="2400" dirty="0">
                <a:solidFill>
                  <a:schemeClr val="bg1">
                    <a:lumMod val="75000"/>
                  </a:schemeClr>
                </a:solidFill>
                <a:latin typeface="HY강B" pitchFamily="18" charset="-127"/>
                <a:ea typeface="HY강B" pitchFamily="18" charset="-127"/>
              </a:rPr>
              <a:t>중에 </a:t>
            </a:r>
            <a:r>
              <a:rPr lang="ko-KR" altLang="en-US" sz="2400" dirty="0" err="1">
                <a:solidFill>
                  <a:schemeClr val="bg1">
                    <a:lumMod val="75000"/>
                  </a:schemeClr>
                </a:solidFill>
                <a:latin typeface="HY강B" pitchFamily="18" charset="-127"/>
                <a:ea typeface="HY강B" pitchFamily="18" charset="-127"/>
              </a:rPr>
              <a:t>단어뒤에</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적힌것을</a:t>
            </a:r>
            <a:r>
              <a:rPr lang="ko-KR" altLang="en-US" sz="2400" dirty="0">
                <a:solidFill>
                  <a:schemeClr val="bg1">
                    <a:lumMod val="75000"/>
                  </a:schemeClr>
                </a:solidFill>
                <a:latin typeface="HY강B" pitchFamily="18" charset="-127"/>
                <a:ea typeface="HY강B" pitchFamily="18" charset="-127"/>
              </a:rPr>
              <a:t> 찾는다</a:t>
            </a:r>
            <a:endParaRPr lang="en-US" altLang="ko-KR" sz="2400" dirty="0">
              <a:solidFill>
                <a:schemeClr val="bg1">
                  <a:lumMod val="75000"/>
                </a:schemeClr>
              </a:solidFill>
              <a:latin typeface="HY강B" pitchFamily="18" charset="-127"/>
              <a:ea typeface="HY강B" pitchFamily="18" charset="-127"/>
            </a:endParaRPr>
          </a:p>
          <a:p>
            <a:pPr algn="l">
              <a:lnSpc>
                <a:spcPts val="4000"/>
              </a:lnSpc>
            </a:pPr>
            <a:r>
              <a:rPr lang="en-US" altLang="ko-KR" sz="2400" dirty="0">
                <a:solidFill>
                  <a:schemeClr val="bg1">
                    <a:lumMod val="75000"/>
                  </a:schemeClr>
                </a:solidFill>
                <a:latin typeface="HY강B" pitchFamily="18" charset="-127"/>
                <a:ea typeface="HY강B" pitchFamily="18" charset="-127"/>
              </a:rPr>
              <a:t>b</a:t>
            </a:r>
            <a:r>
              <a:rPr lang="ko-KR" altLang="en-US" sz="2400" dirty="0">
                <a:solidFill>
                  <a:schemeClr val="bg1">
                    <a:lumMod val="75000"/>
                  </a:schemeClr>
                </a:solidFill>
                <a:latin typeface="HY강B" pitchFamily="18" charset="-127"/>
                <a:ea typeface="HY강B" pitchFamily="18" charset="-127"/>
              </a:rPr>
              <a:t>를 대문자로 적으면 달라진다</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다음 페이지</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7778"/>
            <a:ext cx="5677644" cy="314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7220"/>
            <a:ext cx="6205968" cy="33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a:solidFill>
                  <a:schemeClr val="bg1">
                    <a:lumMod val="75000"/>
                  </a:schemeClr>
                </a:solidFill>
                <a:latin typeface="HY강B" pitchFamily="18" charset="-127"/>
                <a:ea typeface="HY강B" pitchFamily="18" charset="-127"/>
              </a:rPr>
              <a:t>Ya</a:t>
            </a:r>
            <a:r>
              <a:rPr lang="ko-KR" altLang="en-US" sz="2400" dirty="0">
                <a:solidFill>
                  <a:schemeClr val="bg1">
                    <a:lumMod val="75000"/>
                  </a:schemeClr>
                </a:solidFill>
                <a:latin typeface="HY강B" pitchFamily="18" charset="-127"/>
                <a:ea typeface="HY강B" pitchFamily="18" charset="-127"/>
              </a:rPr>
              <a:t>중에 </a:t>
            </a:r>
            <a:r>
              <a:rPr lang="ko-KR" altLang="en-US" sz="2400" dirty="0" err="1">
                <a:solidFill>
                  <a:schemeClr val="bg1">
                    <a:lumMod val="75000"/>
                  </a:schemeClr>
                </a:solidFill>
                <a:latin typeface="HY강B" pitchFamily="18" charset="-127"/>
                <a:ea typeface="HY강B" pitchFamily="18" charset="-127"/>
              </a:rPr>
              <a:t>단어뒤에</a:t>
            </a:r>
            <a:r>
              <a:rPr lang="ko-KR" altLang="en-US" sz="2400" dirty="0">
                <a:solidFill>
                  <a:schemeClr val="bg1">
                    <a:lumMod val="75000"/>
                  </a:schemeClr>
                </a:solidFill>
                <a:latin typeface="HY강B" pitchFamily="18" charset="-127"/>
                <a:ea typeface="HY강B" pitchFamily="18" charset="-127"/>
              </a:rPr>
              <a:t> 적히지 </a:t>
            </a:r>
            <a:r>
              <a:rPr lang="ko-KR" altLang="en-US" sz="2400" dirty="0" err="1">
                <a:solidFill>
                  <a:schemeClr val="bg1">
                    <a:lumMod val="75000"/>
                  </a:schemeClr>
                </a:solidFill>
                <a:latin typeface="HY강B" pitchFamily="18" charset="-127"/>
                <a:ea typeface="HY강B" pitchFamily="18" charset="-127"/>
              </a:rPr>
              <a:t>않는것을</a:t>
            </a:r>
            <a:r>
              <a:rPr lang="ko-KR" altLang="en-US" sz="2400" dirty="0">
                <a:solidFill>
                  <a:schemeClr val="bg1">
                    <a:lumMod val="75000"/>
                  </a:schemeClr>
                </a:solidFill>
                <a:latin typeface="HY강B" pitchFamily="18" charset="-127"/>
                <a:ea typeface="HY강B" pitchFamily="18" charset="-127"/>
              </a:rPr>
              <a:t> 찾는다</a:t>
            </a:r>
            <a:endParaRPr lang="en-US" altLang="ko-KR" sz="2400" dirty="0">
              <a:solidFill>
                <a:schemeClr val="bg1">
                  <a:lumMod val="75000"/>
                </a:schemeClr>
              </a:solidFill>
              <a:latin typeface="HY강B" pitchFamily="18" charset="-127"/>
              <a:ea typeface="HY강B" pitchFamily="18" charset="-127"/>
            </a:endParaRPr>
          </a:p>
        </p:txBody>
      </p:sp>
    </p:spTree>
    <p:extLst>
      <p:ext uri="{BB962C8B-B14F-4D97-AF65-F5344CB8AC3E}">
        <p14:creationId xmlns:p14="http://schemas.microsoft.com/office/powerpoint/2010/main" val="3770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문장에서 시작하는 </a:t>
            </a:r>
            <a:r>
              <a:rPr lang="en-US" altLang="ko-KR" sz="2400" dirty="0" err="1">
                <a:solidFill>
                  <a:schemeClr val="bg1">
                    <a:lumMod val="75000"/>
                  </a:schemeClr>
                </a:solidFill>
                <a:latin typeface="HY강B" pitchFamily="18" charset="-127"/>
                <a:ea typeface="HY강B" pitchFamily="18" charset="-127"/>
              </a:rPr>
              <a:t>Ya</a:t>
            </a:r>
            <a:r>
              <a:rPr lang="ko-KR" altLang="en-US" sz="2400" dirty="0">
                <a:solidFill>
                  <a:schemeClr val="bg1">
                    <a:lumMod val="75000"/>
                  </a:schemeClr>
                </a:solidFill>
                <a:latin typeface="HY강B" pitchFamily="18" charset="-127"/>
                <a:ea typeface="HY강B" pitchFamily="18" charset="-127"/>
              </a:rPr>
              <a:t>를 찾는다</a:t>
            </a:r>
            <a:endParaRPr lang="en-US" altLang="ko-KR" sz="2400" dirty="0">
              <a:solidFill>
                <a:schemeClr val="bg1">
                  <a:lumMod val="75000"/>
                </a:schemeClr>
              </a:solidFill>
              <a:latin typeface="HY강B" pitchFamily="18" charset="-127"/>
              <a:ea typeface="HY강B" pitchFamily="18" charset="-127"/>
            </a:endParaRPr>
          </a:p>
          <a:p>
            <a:pPr algn="l">
              <a:lnSpc>
                <a:spcPts val="4000"/>
              </a:lnSpc>
            </a:pPr>
            <a:r>
              <a:rPr lang="en-US" altLang="ko-KR" sz="2400" dirty="0">
                <a:solidFill>
                  <a:schemeClr val="bg1">
                    <a:lumMod val="75000"/>
                  </a:schemeClr>
                </a:solidFill>
                <a:latin typeface="HY강B" pitchFamily="18" charset="-127"/>
                <a:ea typeface="HY강B" pitchFamily="18" charset="-127"/>
              </a:rPr>
              <a:t>* Multiline</a:t>
            </a:r>
            <a:r>
              <a:rPr lang="ko-KR" altLang="en-US" sz="2400" dirty="0">
                <a:solidFill>
                  <a:schemeClr val="bg1">
                    <a:lumMod val="75000"/>
                  </a:schemeClr>
                </a:solidFill>
                <a:latin typeface="HY강B" pitchFamily="18" charset="-127"/>
                <a:ea typeface="HY강B" pitchFamily="18" charset="-127"/>
              </a:rPr>
              <a:t>를 빼면 </a:t>
            </a:r>
            <a:r>
              <a:rPr lang="ko-KR" altLang="en-US" sz="2400" dirty="0" err="1">
                <a:solidFill>
                  <a:schemeClr val="bg1">
                    <a:lumMod val="75000"/>
                  </a:schemeClr>
                </a:solidFill>
                <a:latin typeface="HY강B" pitchFamily="18" charset="-127"/>
                <a:ea typeface="HY강B" pitchFamily="18" charset="-127"/>
              </a:rPr>
              <a:t>전체문장앞에</a:t>
            </a:r>
            <a:r>
              <a:rPr lang="ko-KR" altLang="en-US" sz="2400" dirty="0">
                <a:solidFill>
                  <a:schemeClr val="bg1">
                    <a:lumMod val="75000"/>
                  </a:schemeClr>
                </a:solidFill>
                <a:latin typeface="HY강B" pitchFamily="18" charset="-127"/>
                <a:ea typeface="HY강B" pitchFamily="18" charset="-127"/>
              </a:rPr>
              <a:t> </a:t>
            </a:r>
            <a:r>
              <a:rPr lang="en-US" altLang="ko-KR" sz="2400" dirty="0" err="1">
                <a:solidFill>
                  <a:schemeClr val="bg1">
                    <a:lumMod val="75000"/>
                  </a:schemeClr>
                </a:solidFill>
                <a:latin typeface="HY강B" pitchFamily="18" charset="-127"/>
                <a:ea typeface="HY강B" pitchFamily="18" charset="-127"/>
              </a:rPr>
              <a:t>Ya</a:t>
            </a:r>
            <a:r>
              <a:rPr lang="ko-KR" altLang="en-US" sz="2400" dirty="0">
                <a:solidFill>
                  <a:schemeClr val="bg1">
                    <a:lumMod val="75000"/>
                  </a:schemeClr>
                </a:solidFill>
                <a:latin typeface="HY강B" pitchFamily="18" charset="-127"/>
                <a:ea typeface="HY강B" pitchFamily="18" charset="-127"/>
              </a:rPr>
              <a:t>를 </a:t>
            </a:r>
            <a:r>
              <a:rPr lang="ko-KR" altLang="en-US" sz="2400" dirty="0" err="1">
                <a:solidFill>
                  <a:schemeClr val="bg1">
                    <a:lumMod val="75000"/>
                  </a:schemeClr>
                </a:solidFill>
                <a:latin typeface="HY강B" pitchFamily="18" charset="-127"/>
                <a:ea typeface="HY강B" pitchFamily="18" charset="-127"/>
              </a:rPr>
              <a:t>찾기때문에</a:t>
            </a:r>
            <a:r>
              <a:rPr lang="ko-KR" altLang="en-US" sz="2400" dirty="0">
                <a:solidFill>
                  <a:schemeClr val="bg1">
                    <a:lumMod val="75000"/>
                  </a:schemeClr>
                </a:solidFill>
                <a:latin typeface="HY강B" pitchFamily="18" charset="-127"/>
                <a:ea typeface="HY강B" pitchFamily="18" charset="-127"/>
              </a:rPr>
              <a:t> 여기서는 찾아지지 않는다</a:t>
            </a:r>
            <a:endParaRPr lang="en-US" altLang="ko-KR" sz="2400" dirty="0">
              <a:solidFill>
                <a:schemeClr val="bg1">
                  <a:lumMod val="75000"/>
                </a:schemeClr>
              </a:solidFill>
              <a:latin typeface="HY강B" pitchFamily="18" charset="-127"/>
              <a:ea typeface="HY강B" pitchFamily="18" charset="-127"/>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97" y="343868"/>
            <a:ext cx="5496523" cy="31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81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문장의 </a:t>
            </a:r>
            <a:r>
              <a:rPr lang="ko-KR" altLang="en-US" sz="2400" dirty="0" err="1">
                <a:solidFill>
                  <a:schemeClr val="bg1">
                    <a:lumMod val="75000"/>
                  </a:schemeClr>
                </a:solidFill>
                <a:latin typeface="HY강B" pitchFamily="18" charset="-127"/>
                <a:ea typeface="HY강B" pitchFamily="18" charset="-127"/>
              </a:rPr>
              <a:t>끝에있는</a:t>
            </a:r>
            <a:r>
              <a:rPr lang="ko-KR" altLang="en-US" sz="2400" dirty="0">
                <a:solidFill>
                  <a:schemeClr val="bg1">
                    <a:lumMod val="75000"/>
                  </a:schemeClr>
                </a:solidFill>
                <a:latin typeface="HY강B" pitchFamily="18" charset="-127"/>
                <a:ea typeface="HY강B" pitchFamily="18" charset="-127"/>
              </a:rPr>
              <a:t> </a:t>
            </a:r>
            <a:r>
              <a:rPr lang="en-US" altLang="ko-KR" sz="2400" dirty="0" err="1">
                <a:solidFill>
                  <a:schemeClr val="bg1">
                    <a:lumMod val="75000"/>
                  </a:schemeClr>
                </a:solidFill>
                <a:latin typeface="HY강B" pitchFamily="18" charset="-127"/>
                <a:ea typeface="HY강B" pitchFamily="18" charset="-127"/>
              </a:rPr>
              <a:t>Ya</a:t>
            </a:r>
            <a:r>
              <a:rPr lang="ko-KR" altLang="en-US" sz="2400" dirty="0" err="1">
                <a:solidFill>
                  <a:schemeClr val="bg1">
                    <a:lumMod val="75000"/>
                  </a:schemeClr>
                </a:solidFill>
                <a:latin typeface="HY강B" pitchFamily="18" charset="-127"/>
                <a:ea typeface="HY강B" pitchFamily="18" charset="-127"/>
              </a:rPr>
              <a:t>를찾는다</a:t>
            </a:r>
            <a:endParaRPr lang="en-US" altLang="ko-KR" sz="2400" dirty="0">
              <a:solidFill>
                <a:schemeClr val="bg1">
                  <a:lumMod val="75000"/>
                </a:schemeClr>
              </a:solidFill>
              <a:latin typeface="HY강B" pitchFamily="18" charset="-127"/>
              <a:ea typeface="HY강B" pitchFamily="18" charset="-127"/>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36" y="625252"/>
            <a:ext cx="4424362" cy="27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Flag in</a:t>
            </a:r>
            <a:r>
              <a:rPr lang="ko-KR" altLang="en-US" sz="2400" dirty="0">
                <a:solidFill>
                  <a:schemeClr val="bg1">
                    <a:lumMod val="75000"/>
                  </a:schemeClr>
                </a:solidFill>
                <a:latin typeface="HY강B" pitchFamily="18" charset="-127"/>
                <a:ea typeface="HY강B" pitchFamily="18" charset="-127"/>
              </a:rPr>
              <a:t>에서 </a:t>
            </a:r>
            <a:r>
              <a:rPr lang="en-US" altLang="ko-KR" sz="2400" dirty="0">
                <a:solidFill>
                  <a:schemeClr val="bg1">
                    <a:lumMod val="75000"/>
                  </a:schemeClr>
                </a:solidFill>
                <a:latin typeface="HY강B" pitchFamily="18" charset="-127"/>
                <a:ea typeface="HY강B" pitchFamily="18" charset="-127"/>
              </a:rPr>
              <a:t>multiline</a:t>
            </a:r>
            <a:r>
              <a:rPr lang="ko-KR" altLang="en-US" sz="2400" dirty="0">
                <a:solidFill>
                  <a:schemeClr val="bg1">
                    <a:lumMod val="75000"/>
                  </a:schemeClr>
                </a:solidFill>
                <a:latin typeface="HY강B" pitchFamily="18" charset="-127"/>
                <a:ea typeface="HY강B" pitchFamily="18" charset="-127"/>
              </a:rPr>
              <a:t>를 선택하지 않으면</a:t>
            </a:r>
            <a:endParaRPr lang="en-US" altLang="ko-KR" sz="2400" dirty="0">
              <a:solidFill>
                <a:schemeClr val="bg1">
                  <a:lumMod val="75000"/>
                </a:schemeClr>
              </a:solidFill>
              <a:latin typeface="HY강B" pitchFamily="18" charset="-127"/>
              <a:ea typeface="HY강B" pitchFamily="18" charset="-127"/>
            </a:endParaRPr>
          </a:p>
          <a:p>
            <a:pPr algn="l">
              <a:lnSpc>
                <a:spcPts val="4000"/>
              </a:lnSpc>
            </a:pPr>
            <a:r>
              <a:rPr lang="ko-KR" altLang="en-US" sz="2400" dirty="0">
                <a:solidFill>
                  <a:schemeClr val="bg1">
                    <a:lumMod val="75000"/>
                  </a:schemeClr>
                </a:solidFill>
                <a:latin typeface="HY강B" pitchFamily="18" charset="-127"/>
                <a:ea typeface="HY강B" pitchFamily="18" charset="-127"/>
              </a:rPr>
              <a:t>전체적인 문장  </a:t>
            </a:r>
            <a:r>
              <a:rPr lang="ko-KR" altLang="en-US" sz="2400" dirty="0" err="1">
                <a:solidFill>
                  <a:schemeClr val="bg1">
                    <a:lumMod val="75000"/>
                  </a:schemeClr>
                </a:solidFill>
                <a:latin typeface="HY강B" pitchFamily="18" charset="-127"/>
                <a:ea typeface="HY강B" pitchFamily="18" charset="-127"/>
              </a:rPr>
              <a:t>끝에있는</a:t>
            </a:r>
            <a:r>
              <a:rPr lang="ko-KR" altLang="en-US" sz="2400" dirty="0">
                <a:solidFill>
                  <a:schemeClr val="bg1">
                    <a:lumMod val="75000"/>
                  </a:schemeClr>
                </a:solidFill>
                <a:latin typeface="HY강B" pitchFamily="18" charset="-127"/>
                <a:ea typeface="HY강B" pitchFamily="18" charset="-127"/>
              </a:rPr>
              <a:t> </a:t>
            </a:r>
            <a:r>
              <a:rPr lang="en-US" altLang="ko-KR" sz="2400" dirty="0" err="1">
                <a:solidFill>
                  <a:schemeClr val="bg1">
                    <a:lumMod val="75000"/>
                  </a:schemeClr>
                </a:solidFill>
                <a:latin typeface="HY강B" pitchFamily="18" charset="-127"/>
                <a:ea typeface="HY강B" pitchFamily="18" charset="-127"/>
              </a:rPr>
              <a:t>Ya</a:t>
            </a:r>
            <a:r>
              <a:rPr lang="ko-KR" altLang="en-US" sz="2400" dirty="0" err="1">
                <a:solidFill>
                  <a:schemeClr val="bg1">
                    <a:lumMod val="75000"/>
                  </a:schemeClr>
                </a:solidFill>
                <a:latin typeface="HY강B" pitchFamily="18" charset="-127"/>
                <a:ea typeface="HY강B" pitchFamily="18" charset="-127"/>
              </a:rPr>
              <a:t>를찾는다기때문에</a:t>
            </a:r>
            <a:r>
              <a:rPr lang="ko-KR" altLang="en-US" sz="2400" dirty="0">
                <a:solidFill>
                  <a:schemeClr val="bg1">
                    <a:lumMod val="75000"/>
                  </a:schemeClr>
                </a:solidFill>
                <a:latin typeface="HY강B" pitchFamily="18" charset="-127"/>
                <a:ea typeface="HY강B" pitchFamily="18" charset="-127"/>
              </a:rPr>
              <a:t> </a:t>
            </a:r>
            <a:endParaRPr lang="en-US" altLang="ko-KR" sz="2400" dirty="0">
              <a:solidFill>
                <a:schemeClr val="bg1">
                  <a:lumMod val="75000"/>
                </a:schemeClr>
              </a:solidFill>
              <a:latin typeface="HY강B" pitchFamily="18" charset="-127"/>
              <a:ea typeface="HY강B" pitchFamily="18" charset="-127"/>
            </a:endParaRPr>
          </a:p>
          <a:p>
            <a:pPr algn="l">
              <a:lnSpc>
                <a:spcPts val="4000"/>
              </a:lnSpc>
            </a:pPr>
            <a:r>
              <a:rPr lang="ko-KR" altLang="en-US" sz="2400" dirty="0">
                <a:solidFill>
                  <a:schemeClr val="bg1">
                    <a:lumMod val="75000"/>
                  </a:schemeClr>
                </a:solidFill>
                <a:latin typeface="HY강B" pitchFamily="18" charset="-127"/>
                <a:ea typeface="HY강B" pitchFamily="18" charset="-127"/>
              </a:rPr>
              <a:t>여기서는 찾아지지 않는다</a:t>
            </a:r>
            <a:endParaRPr lang="en-US" altLang="ko-KR" sz="2400" dirty="0">
              <a:solidFill>
                <a:schemeClr val="bg1">
                  <a:lumMod val="75000"/>
                </a:schemeClr>
              </a:solidFill>
              <a:latin typeface="HY강B" pitchFamily="18" charset="-127"/>
              <a:ea typeface="HY강B" pitchFamily="18" charset="-127"/>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9" y="228600"/>
            <a:ext cx="5561632" cy="326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모든 </a:t>
            </a:r>
            <a:r>
              <a:rPr lang="ko-KR" altLang="en-US" sz="2400" dirty="0" err="1">
                <a:solidFill>
                  <a:schemeClr val="bg1">
                    <a:lumMod val="75000"/>
                  </a:schemeClr>
                </a:solidFill>
                <a:latin typeface="HY강B" pitchFamily="18" charset="-127"/>
                <a:ea typeface="HY강B" pitchFamily="18" charset="-127"/>
              </a:rPr>
              <a:t>문자렬을</a:t>
            </a:r>
            <a:r>
              <a:rPr lang="ko-KR" altLang="en-US" sz="2400" dirty="0">
                <a:solidFill>
                  <a:schemeClr val="bg1">
                    <a:lumMod val="75000"/>
                  </a:schemeClr>
                </a:solidFill>
                <a:latin typeface="HY강B" pitchFamily="18" charset="-127"/>
                <a:ea typeface="HY강B" pitchFamily="18" charset="-127"/>
              </a:rPr>
              <a:t> 선택</a:t>
            </a:r>
            <a:endParaRPr lang="en-US" altLang="ko-KR" sz="2400" dirty="0">
              <a:solidFill>
                <a:schemeClr val="bg1">
                  <a:lumMod val="75000"/>
                </a:schemeClr>
              </a:solidFill>
              <a:latin typeface="HY강B" pitchFamily="18" charset="-127"/>
              <a:ea typeface="HY강B" pitchFamily="18" charset="-127"/>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204" y="484911"/>
            <a:ext cx="5516290" cy="333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마침표라는 특수문자를 </a:t>
            </a:r>
            <a:r>
              <a:rPr lang="ko-KR" altLang="en-US" sz="2400" dirty="0" err="1">
                <a:solidFill>
                  <a:schemeClr val="bg1">
                    <a:lumMod val="75000"/>
                  </a:schemeClr>
                </a:solidFill>
                <a:latin typeface="HY강B" pitchFamily="18" charset="-127"/>
                <a:ea typeface="HY강B" pitchFamily="18" charset="-127"/>
              </a:rPr>
              <a:t>찾고자하다면</a:t>
            </a:r>
            <a:r>
              <a:rPr lang="ko-KR" altLang="en-US" sz="2400"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err="1">
                <a:solidFill>
                  <a:schemeClr val="bg1">
                    <a:lumMod val="75000"/>
                  </a:schemeClr>
                </a:solidFill>
                <a:latin typeface="HY강B" pitchFamily="18" charset="-127"/>
                <a:ea typeface="HY강B" pitchFamily="18" charset="-127"/>
              </a:rPr>
              <a:t>역슬러쉬를</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사용해야한다</a:t>
            </a:r>
            <a:r>
              <a:rPr lang="en-US" altLang="ko-KR" sz="2400" dirty="0">
                <a:solidFill>
                  <a:schemeClr val="bg1">
                    <a:lumMod val="75000"/>
                  </a:schemeClr>
                </a:solidFill>
                <a:latin typeface="HY강B" pitchFamily="18" charset="-127"/>
                <a:ea typeface="HY강B" pitchFamily="18" charset="-127"/>
              </a:rPr>
              <a: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86" y="337220"/>
            <a:ext cx="5414566" cy="323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553244"/>
            <a:ext cx="21526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0536"/>
            <a:ext cx="54864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481236"/>
            <a:ext cx="8229600" cy="4752528"/>
          </a:xfrm>
        </p:spPr>
        <p:txBody>
          <a:bodyPr>
            <a:normAutofit/>
          </a:bodyPr>
          <a:lstStyle/>
          <a:p>
            <a:pPr algn="l">
              <a:lnSpc>
                <a:spcPts val="4000"/>
              </a:lnSpc>
            </a:pPr>
            <a:r>
              <a:rPr lang="en-US" altLang="ko-KR" sz="2400" b="1" dirty="0">
                <a:solidFill>
                  <a:schemeClr val="bg1">
                    <a:lumMod val="75000"/>
                  </a:schemeClr>
                </a:solidFill>
                <a:latin typeface="HY강B" pitchFamily="18" charset="-127"/>
                <a:ea typeface="HY강B" pitchFamily="18" charset="-127"/>
              </a:rPr>
              <a:t>* </a:t>
            </a:r>
            <a:r>
              <a:rPr lang="ko-KR" altLang="en-US" sz="2400" b="1" dirty="0">
                <a:solidFill>
                  <a:schemeClr val="bg1">
                    <a:lumMod val="75000"/>
                  </a:schemeClr>
                </a:solidFill>
                <a:latin typeface="HY강B" pitchFamily="18" charset="-127"/>
                <a:ea typeface="HY강B" pitchFamily="18" charset="-127"/>
              </a:rPr>
              <a:t>정규식</a:t>
            </a:r>
            <a:r>
              <a:rPr lang="ko-KR" altLang="en-US" sz="2400" dirty="0">
                <a:solidFill>
                  <a:schemeClr val="bg1">
                    <a:lumMod val="75000"/>
                  </a:schemeClr>
                </a:solidFill>
                <a:latin typeface="HY강B" pitchFamily="18" charset="-127"/>
                <a:ea typeface="HY강B" pitchFamily="18" charset="-127"/>
              </a:rPr>
              <a:t>은</a:t>
            </a:r>
            <a:r>
              <a:rPr lang="en-US" altLang="ko-KR" sz="2400" dirty="0">
                <a:solidFill>
                  <a:schemeClr val="bg1">
                    <a:lumMod val="75000"/>
                  </a:schemeClr>
                </a:solidFill>
                <a:latin typeface="HY강B" pitchFamily="18" charset="-127"/>
                <a:ea typeface="HY강B" pitchFamily="18" charset="-127"/>
              </a:rPr>
              <a:t> </a:t>
            </a:r>
            <a:br>
              <a:rPr lang="en-US" altLang="ko-KR" sz="2400" dirty="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t>
            </a:r>
            <a:r>
              <a:rPr lang="ko-KR" altLang="en-US" sz="2400" dirty="0">
                <a:solidFill>
                  <a:schemeClr val="bg1">
                    <a:lumMod val="75000"/>
                  </a:schemeClr>
                </a:solidFill>
                <a:latin typeface="HY강B" pitchFamily="18" charset="-127"/>
                <a:ea typeface="HY강B" pitchFamily="18" charset="-127"/>
              </a:rPr>
              <a:t>로</a:t>
            </a:r>
            <a:r>
              <a:rPr lang="en-US" altLang="ko-KR" sz="2400" dirty="0">
                <a:solidFill>
                  <a:schemeClr val="bg1">
                    <a:lumMod val="75000"/>
                  </a:schemeClr>
                </a:solidFill>
                <a:latin typeface="HY강B" pitchFamily="18" charset="-127"/>
                <a:ea typeface="HY강B" pitchFamily="18" charset="-127"/>
              </a:rPr>
              <a:t> </a:t>
            </a:r>
            <a:r>
              <a:rPr lang="ko-KR" altLang="en-US" sz="2400" dirty="0">
                <a:solidFill>
                  <a:schemeClr val="bg1">
                    <a:lumMod val="75000"/>
                  </a:schemeClr>
                </a:solidFill>
                <a:latin typeface="HY강B" pitchFamily="18" charset="-127"/>
                <a:ea typeface="HY강B" pitchFamily="18" charset="-127"/>
              </a:rPr>
              <a:t>시작하여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나는 </a:t>
            </a:r>
            <a:r>
              <a:rPr lang="ko-KR" altLang="en-US" sz="2400" dirty="0" err="1">
                <a:solidFill>
                  <a:schemeClr val="bg1">
                    <a:lumMod val="75000"/>
                  </a:schemeClr>
                </a:solidFill>
                <a:latin typeface="HY강B" pitchFamily="18" charset="-127"/>
                <a:ea typeface="HY강B" pitchFamily="18" charset="-127"/>
              </a:rPr>
              <a:t>정규표현식</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임을 나타낸다</a:t>
            </a: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t>
            </a:r>
            <a:r>
              <a:rPr lang="en-US" altLang="ko-KR" sz="2400" b="1" dirty="0">
                <a:solidFill>
                  <a:schemeClr val="bg1">
                    <a:lumMod val="75000"/>
                  </a:schemeClr>
                </a:solidFill>
                <a:latin typeface="HY강B" pitchFamily="18" charset="-127"/>
                <a:ea typeface="HY강B" pitchFamily="18" charset="-127"/>
              </a:rPr>
              <a:t>/</a:t>
            </a:r>
            <a:r>
              <a:rPr lang="ko-KR" altLang="en-US" sz="2400" b="1" dirty="0">
                <a:solidFill>
                  <a:schemeClr val="bg1">
                    <a:lumMod val="75000"/>
                  </a:schemeClr>
                </a:solidFill>
                <a:latin typeface="HY강B" pitchFamily="18" charset="-127"/>
                <a:ea typeface="HY강B" pitchFamily="18" charset="-127"/>
              </a:rPr>
              <a:t>우리가 </a:t>
            </a:r>
            <a:r>
              <a:rPr lang="ko-KR" altLang="en-US" sz="2400" b="1" dirty="0" err="1">
                <a:solidFill>
                  <a:schemeClr val="bg1">
                    <a:lumMod val="75000"/>
                  </a:schemeClr>
                </a:solidFill>
                <a:latin typeface="HY강B" pitchFamily="18" charset="-127"/>
                <a:ea typeface="HY강B" pitchFamily="18" charset="-127"/>
              </a:rPr>
              <a:t>찾고자하는</a:t>
            </a:r>
            <a:r>
              <a:rPr lang="ko-KR" altLang="en-US" sz="2400" b="1" dirty="0">
                <a:solidFill>
                  <a:schemeClr val="bg1">
                    <a:lumMod val="75000"/>
                  </a:schemeClr>
                </a:solidFill>
                <a:latin typeface="HY강B" pitchFamily="18" charset="-127"/>
                <a:ea typeface="HY강B" pitchFamily="18" charset="-127"/>
              </a:rPr>
              <a:t> 패턴</a:t>
            </a:r>
            <a:r>
              <a:rPr lang="en-US" altLang="ko-KR" sz="2400" b="1" dirty="0">
                <a:solidFill>
                  <a:schemeClr val="bg1">
                    <a:lumMod val="75000"/>
                  </a:schemeClr>
                </a:solidFill>
                <a:latin typeface="HY강B" pitchFamily="18" charset="-127"/>
                <a:ea typeface="HY강B" pitchFamily="18" charset="-127"/>
              </a:rPr>
              <a:t>/ </a:t>
            </a:r>
            <a:br>
              <a:rPr lang="en-US" altLang="ko-KR" sz="2400" b="1" dirty="0">
                <a:solidFill>
                  <a:schemeClr val="bg1">
                    <a:lumMod val="75000"/>
                  </a:schemeClr>
                </a:solidFill>
                <a:latin typeface="HY강B" pitchFamily="18" charset="-127"/>
                <a:ea typeface="HY강B" pitchFamily="18" charset="-127"/>
              </a:rPr>
            </a:br>
            <a:r>
              <a:rPr lang="en-US" altLang="ko-KR" sz="2400" b="1" dirty="0">
                <a:solidFill>
                  <a:schemeClr val="bg1">
                    <a:lumMod val="75000"/>
                  </a:schemeClr>
                </a:solidFill>
                <a:latin typeface="HY강B" pitchFamily="18" charset="-127"/>
                <a:ea typeface="HY강B" pitchFamily="18" charset="-127"/>
              </a:rPr>
              <a:t>  </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안에 우리가 </a:t>
            </a:r>
            <a:r>
              <a:rPr lang="ko-KR" altLang="en-US" sz="2400" dirty="0" err="1">
                <a:solidFill>
                  <a:schemeClr val="bg1">
                    <a:lumMod val="75000"/>
                  </a:schemeClr>
                </a:solidFill>
                <a:latin typeface="HY강B" pitchFamily="18" charset="-127"/>
                <a:ea typeface="HY강B" pitchFamily="18" charset="-127"/>
              </a:rPr>
              <a:t>찾고자하는</a:t>
            </a:r>
            <a:r>
              <a:rPr lang="ko-KR" altLang="en-US" sz="2400" dirty="0">
                <a:solidFill>
                  <a:schemeClr val="bg1">
                    <a:lumMod val="75000"/>
                  </a:schemeClr>
                </a:solidFill>
                <a:latin typeface="HY강B" pitchFamily="18" charset="-127"/>
                <a:ea typeface="HY강B" pitchFamily="18" charset="-127"/>
              </a:rPr>
              <a:t> 패턴을 넣어주면 된다</a:t>
            </a: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/regex?/i</a:t>
            </a:r>
            <a:br>
              <a:rPr lang="en-US" altLang="ko-KR" sz="2400" dirty="0">
                <a:solidFill>
                  <a:schemeClr val="bg1">
                    <a:lumMod val="75000"/>
                  </a:schemeClr>
                </a:solidFill>
                <a:latin typeface="HY강B" pitchFamily="18" charset="-127"/>
                <a:ea typeface="HY강B" pitchFamily="18" charset="-127"/>
              </a:rPr>
            </a:br>
            <a:r>
              <a:rPr lang="en-US" altLang="ko-KR" sz="2400" dirty="0" err="1">
                <a:solidFill>
                  <a:schemeClr val="bg1">
                    <a:lumMod val="75000"/>
                  </a:schemeClr>
                </a:solidFill>
                <a:latin typeface="HY강B" pitchFamily="18" charset="-127"/>
                <a:ea typeface="HY강B" pitchFamily="18" charset="-127"/>
              </a:rPr>
              <a:t>i</a:t>
            </a:r>
            <a:r>
              <a:rPr lang="ko-KR" altLang="en-US" sz="2400" dirty="0">
                <a:solidFill>
                  <a:schemeClr val="bg1">
                    <a:lumMod val="75000"/>
                  </a:schemeClr>
                </a:solidFill>
                <a:latin typeface="HY강B" pitchFamily="18" charset="-127"/>
                <a:ea typeface="HY강B" pitchFamily="18" charset="-127"/>
              </a:rPr>
              <a:t>는 어떤 옵션에 따라 검색 할건지 플래그를 </a:t>
            </a:r>
            <a:r>
              <a:rPr lang="ko-KR" altLang="en-US" sz="2400" dirty="0" err="1">
                <a:solidFill>
                  <a:schemeClr val="bg1">
                    <a:lumMod val="75000"/>
                  </a:schemeClr>
                </a:solidFill>
                <a:latin typeface="HY강B" pitchFamily="18" charset="-127"/>
                <a:ea typeface="HY강B" pitchFamily="18" charset="-127"/>
              </a:rPr>
              <a:t>활용할수</a:t>
            </a:r>
            <a:r>
              <a:rPr lang="ko-KR" altLang="en-US" sz="2400" dirty="0">
                <a:solidFill>
                  <a:schemeClr val="bg1">
                    <a:lumMod val="75000"/>
                  </a:schemeClr>
                </a:solidFill>
                <a:latin typeface="HY강B" pitchFamily="18" charset="-127"/>
                <a:ea typeface="HY강B" pitchFamily="18" charset="-127"/>
              </a:rPr>
              <a:t> 있다</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spTree>
    <p:extLst>
      <p:ext uri="{BB962C8B-B14F-4D97-AF65-F5344CB8AC3E}">
        <p14:creationId xmlns:p14="http://schemas.microsoft.com/office/powerpoint/2010/main" val="238267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4337720"/>
            <a:ext cx="8229600" cy="1071091"/>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digit</a:t>
            </a:r>
            <a:r>
              <a:rPr lang="ko-KR" altLang="en-US" sz="2400" dirty="0">
                <a:solidFill>
                  <a:schemeClr val="bg1">
                    <a:lumMod val="75000"/>
                  </a:schemeClr>
                </a:solidFill>
                <a:latin typeface="HY강B" pitchFamily="18" charset="-127"/>
                <a:ea typeface="HY강B" pitchFamily="18" charset="-127"/>
              </a:rPr>
              <a:t>의약자인 </a:t>
            </a:r>
            <a:r>
              <a:rPr lang="en-US" altLang="ko-KR" sz="2400" dirty="0">
                <a:solidFill>
                  <a:schemeClr val="bg1">
                    <a:lumMod val="75000"/>
                  </a:schemeClr>
                </a:solidFill>
                <a:latin typeface="HY강B" pitchFamily="18" charset="-127"/>
                <a:ea typeface="HY강B" pitchFamily="18" charset="-127"/>
              </a:rPr>
              <a:t>d</a:t>
            </a:r>
            <a:r>
              <a:rPr lang="ko-KR" altLang="en-US" sz="2400" dirty="0">
                <a:solidFill>
                  <a:schemeClr val="bg1">
                    <a:lumMod val="75000"/>
                  </a:schemeClr>
                </a:solidFill>
                <a:latin typeface="HY강B" pitchFamily="18" charset="-127"/>
                <a:ea typeface="HY강B" pitchFamily="18" charset="-127"/>
              </a:rPr>
              <a:t>를</a:t>
            </a:r>
            <a:r>
              <a:rPr lang="en-US" altLang="ko-KR" sz="2400" dirty="0">
                <a:solidFill>
                  <a:schemeClr val="bg1">
                    <a:lumMod val="75000"/>
                  </a:schemeClr>
                </a:solidFill>
                <a:latin typeface="HY강B" pitchFamily="18" charset="-127"/>
                <a:ea typeface="HY강B" pitchFamily="18" charset="-127"/>
              </a:rPr>
              <a:t> </a:t>
            </a:r>
            <a:r>
              <a:rPr lang="ko-KR" altLang="en-US" sz="2400" dirty="0">
                <a:solidFill>
                  <a:schemeClr val="bg1">
                    <a:lumMod val="75000"/>
                  </a:schemeClr>
                </a:solidFill>
                <a:latin typeface="HY강B" pitchFamily="18" charset="-127"/>
                <a:ea typeface="HY강B" pitchFamily="18" charset="-127"/>
              </a:rPr>
              <a:t>사용하여 </a:t>
            </a:r>
            <a:r>
              <a:rPr lang="en-US" altLang="ko-KR" sz="2400" dirty="0">
                <a:solidFill>
                  <a:schemeClr val="bg1">
                    <a:lumMod val="75000"/>
                  </a:schemeClr>
                </a:solidFill>
                <a:latin typeface="HY강B" pitchFamily="18" charset="-127"/>
                <a:ea typeface="HY강B" pitchFamily="18" charset="-127"/>
              </a:rPr>
              <a:t>\d</a:t>
            </a:r>
            <a:r>
              <a:rPr lang="ko-KR" altLang="en-US" sz="2400" dirty="0">
                <a:solidFill>
                  <a:schemeClr val="bg1">
                    <a:lumMod val="75000"/>
                  </a:schemeClr>
                </a:solidFill>
                <a:latin typeface="HY강B" pitchFamily="18" charset="-127"/>
                <a:ea typeface="HY강B" pitchFamily="18" charset="-127"/>
              </a:rPr>
              <a:t>는 모든 숫자를 찾는다</a:t>
            </a:r>
            <a:endParaRPr lang="en-US" altLang="ko-KR" sz="2400" dirty="0">
              <a:solidFill>
                <a:schemeClr val="bg1">
                  <a:lumMod val="75000"/>
                </a:schemeClr>
              </a:solidFill>
              <a:latin typeface="HY강B" pitchFamily="18" charset="-127"/>
              <a:ea typeface="HY강B" pitchFamily="18" charset="-127"/>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5212"/>
            <a:ext cx="4179977" cy="4072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대문자 </a:t>
            </a:r>
            <a:r>
              <a:rPr lang="en-US" altLang="ko-KR" sz="2400" dirty="0">
                <a:solidFill>
                  <a:schemeClr val="bg1">
                    <a:lumMod val="75000"/>
                  </a:schemeClr>
                </a:solidFill>
                <a:latin typeface="HY강B" pitchFamily="18" charset="-127"/>
                <a:ea typeface="HY강B" pitchFamily="18" charset="-127"/>
              </a:rPr>
              <a:t>D</a:t>
            </a:r>
            <a:r>
              <a:rPr lang="ko-KR" altLang="en-US" sz="2400" dirty="0">
                <a:solidFill>
                  <a:schemeClr val="bg1">
                    <a:lumMod val="75000"/>
                  </a:schemeClr>
                </a:solidFill>
                <a:latin typeface="HY강B" pitchFamily="18" charset="-127"/>
                <a:ea typeface="HY강B" pitchFamily="18" charset="-127"/>
              </a:rPr>
              <a:t>를 이용하면 숫자가 아닌 </a:t>
            </a:r>
            <a:r>
              <a:rPr lang="ko-KR" altLang="en-US" sz="2400" dirty="0" err="1">
                <a:solidFill>
                  <a:schemeClr val="bg1">
                    <a:lumMod val="75000"/>
                  </a:schemeClr>
                </a:solidFill>
                <a:latin typeface="HY강B" pitchFamily="18" charset="-127"/>
                <a:ea typeface="HY강B" pitchFamily="18" charset="-127"/>
              </a:rPr>
              <a:t>모든것을</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찾을수</a:t>
            </a:r>
            <a:r>
              <a:rPr lang="ko-KR" altLang="en-US" sz="2400" dirty="0">
                <a:solidFill>
                  <a:schemeClr val="bg1">
                    <a:lumMod val="75000"/>
                  </a:schemeClr>
                </a:solidFill>
                <a:latin typeface="HY강B" pitchFamily="18" charset="-127"/>
                <a:ea typeface="HY강B" pitchFamily="18" charset="-127"/>
              </a:rPr>
              <a:t> 있다</a:t>
            </a:r>
            <a:r>
              <a:rPr lang="en-US" altLang="ko-KR" sz="2400" dirty="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2214"/>
            <a:ext cx="5194783" cy="354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word</a:t>
            </a:r>
            <a:r>
              <a:rPr lang="ko-KR" altLang="en-US" sz="2400" dirty="0">
                <a:solidFill>
                  <a:schemeClr val="bg1">
                    <a:lumMod val="75000"/>
                  </a:schemeClr>
                </a:solidFill>
                <a:latin typeface="HY강B" pitchFamily="18" charset="-127"/>
                <a:ea typeface="HY강B" pitchFamily="18" charset="-127"/>
              </a:rPr>
              <a:t>의 약자인 </a:t>
            </a:r>
            <a:r>
              <a:rPr lang="en-US" altLang="ko-KR" sz="2400" dirty="0">
                <a:solidFill>
                  <a:schemeClr val="bg1">
                    <a:lumMod val="75000"/>
                  </a:schemeClr>
                </a:solidFill>
                <a:latin typeface="HY강B" pitchFamily="18" charset="-127"/>
                <a:ea typeface="HY강B" pitchFamily="18" charset="-127"/>
              </a:rPr>
              <a:t>w</a:t>
            </a:r>
            <a:r>
              <a:rPr lang="ko-KR" altLang="en-US" sz="2400" dirty="0">
                <a:solidFill>
                  <a:schemeClr val="bg1">
                    <a:lumMod val="75000"/>
                  </a:schemeClr>
                </a:solidFill>
                <a:latin typeface="HY강B" pitchFamily="18" charset="-127"/>
                <a:ea typeface="HY강B" pitchFamily="18" charset="-127"/>
              </a:rPr>
              <a:t>를 이용하면 모든 문자를 </a:t>
            </a:r>
            <a:r>
              <a:rPr lang="ko-KR" altLang="en-US" sz="2400" dirty="0" err="1">
                <a:solidFill>
                  <a:schemeClr val="bg1">
                    <a:lumMod val="75000"/>
                  </a:schemeClr>
                </a:solidFill>
                <a:latin typeface="HY강B" pitchFamily="18" charset="-127"/>
                <a:ea typeface="HY강B" pitchFamily="18" charset="-127"/>
              </a:rPr>
              <a:t>찾을수</a:t>
            </a:r>
            <a:r>
              <a:rPr lang="ko-KR" altLang="en-US" sz="2400" dirty="0">
                <a:solidFill>
                  <a:schemeClr val="bg1">
                    <a:lumMod val="75000"/>
                  </a:schemeClr>
                </a:solidFill>
                <a:latin typeface="HY강B" pitchFamily="18" charset="-127"/>
                <a:ea typeface="HY강B" pitchFamily="18" charset="-127"/>
              </a:rPr>
              <a:t> 있다</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79" y="337220"/>
            <a:ext cx="4978896" cy="356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297660"/>
            <a:ext cx="8229600" cy="958751"/>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대문자 </a:t>
            </a:r>
            <a:r>
              <a:rPr lang="en-US" altLang="ko-KR" sz="2400" dirty="0">
                <a:solidFill>
                  <a:schemeClr val="bg1">
                    <a:lumMod val="75000"/>
                  </a:schemeClr>
                </a:solidFill>
                <a:latin typeface="HY강B" pitchFamily="18" charset="-127"/>
                <a:ea typeface="HY강B" pitchFamily="18" charset="-127"/>
              </a:rPr>
              <a:t>W</a:t>
            </a:r>
            <a:r>
              <a:rPr lang="ko-KR" altLang="en-US" sz="2400" dirty="0">
                <a:solidFill>
                  <a:schemeClr val="bg1">
                    <a:lumMod val="75000"/>
                  </a:schemeClr>
                </a:solidFill>
                <a:latin typeface="HY강B" pitchFamily="18" charset="-127"/>
                <a:ea typeface="HY강B" pitchFamily="18" charset="-127"/>
              </a:rPr>
              <a:t>는 문자가 아닌 </a:t>
            </a:r>
            <a:r>
              <a:rPr lang="ko-KR" altLang="en-US" sz="2400" dirty="0" err="1">
                <a:solidFill>
                  <a:schemeClr val="bg1">
                    <a:lumMod val="75000"/>
                  </a:schemeClr>
                </a:solidFill>
                <a:latin typeface="HY강B" pitchFamily="18" charset="-127"/>
                <a:ea typeface="HY강B" pitchFamily="18" charset="-127"/>
              </a:rPr>
              <a:t>모든것을</a:t>
            </a:r>
            <a:r>
              <a:rPr lang="ko-KR" altLang="en-US" sz="2400" dirty="0">
                <a:solidFill>
                  <a:schemeClr val="bg1">
                    <a:lumMod val="75000"/>
                  </a:schemeClr>
                </a:solidFill>
                <a:latin typeface="HY강B" pitchFamily="18" charset="-127"/>
                <a:ea typeface="HY강B" pitchFamily="18" charset="-127"/>
              </a:rPr>
              <a:t> 선택</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7220"/>
            <a:ext cx="4864713" cy="37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081636"/>
            <a:ext cx="8229600" cy="1174775"/>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s</a:t>
            </a:r>
            <a:r>
              <a:rPr lang="ko-KR" altLang="en-US" sz="2400" dirty="0">
                <a:solidFill>
                  <a:schemeClr val="bg1">
                    <a:lumMod val="75000"/>
                  </a:schemeClr>
                </a:solidFill>
                <a:latin typeface="HY강B" pitchFamily="18" charset="-127"/>
                <a:ea typeface="HY강B" pitchFamily="18" charset="-127"/>
              </a:rPr>
              <a:t>는 </a:t>
            </a:r>
            <a:r>
              <a:rPr lang="en-US" altLang="ko-KR" sz="2400" dirty="0">
                <a:solidFill>
                  <a:schemeClr val="bg1">
                    <a:lumMod val="75000"/>
                  </a:schemeClr>
                </a:solidFill>
                <a:latin typeface="HY강B" pitchFamily="18" charset="-127"/>
                <a:ea typeface="HY강B" pitchFamily="18" charset="-127"/>
              </a:rPr>
              <a:t>space</a:t>
            </a:r>
            <a:r>
              <a:rPr lang="ko-KR" altLang="en-US" sz="2400" dirty="0">
                <a:solidFill>
                  <a:schemeClr val="bg1">
                    <a:lumMod val="75000"/>
                  </a:schemeClr>
                </a:solidFill>
                <a:latin typeface="HY강B" pitchFamily="18" charset="-127"/>
                <a:ea typeface="HY강B" pitchFamily="18" charset="-127"/>
              </a:rPr>
              <a:t>의 약자이다 </a:t>
            </a:r>
            <a:r>
              <a:rPr lang="en-US" altLang="ko-KR"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띄워쓰기를</a:t>
            </a:r>
            <a:r>
              <a:rPr lang="ko-KR" altLang="en-US" sz="2400" dirty="0">
                <a:solidFill>
                  <a:schemeClr val="bg1">
                    <a:lumMod val="75000"/>
                  </a:schemeClr>
                </a:solidFill>
                <a:latin typeface="HY강B" pitchFamily="18" charset="-127"/>
                <a:ea typeface="HY강B" pitchFamily="18" charset="-127"/>
              </a:rPr>
              <a:t> 모두 찾는다</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79398"/>
            <a:ext cx="5285407" cy="355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299247"/>
            <a:ext cx="8229600" cy="957164"/>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대문자 </a:t>
            </a:r>
            <a:r>
              <a:rPr lang="en-US" altLang="ko-KR" sz="2400" dirty="0">
                <a:solidFill>
                  <a:schemeClr val="bg1">
                    <a:lumMod val="75000"/>
                  </a:schemeClr>
                </a:solidFill>
                <a:latin typeface="HY강B" pitchFamily="18" charset="-127"/>
                <a:ea typeface="HY강B" pitchFamily="18" charset="-127"/>
              </a:rPr>
              <a:t>S</a:t>
            </a:r>
            <a:r>
              <a:rPr lang="ko-KR" altLang="en-US" sz="2400" dirty="0">
                <a:solidFill>
                  <a:schemeClr val="bg1">
                    <a:lumMod val="75000"/>
                  </a:schemeClr>
                </a:solidFill>
                <a:latin typeface="HY강B" pitchFamily="18" charset="-127"/>
                <a:ea typeface="HY강B" pitchFamily="18" charset="-127"/>
              </a:rPr>
              <a:t>는 </a:t>
            </a:r>
            <a:r>
              <a:rPr lang="ko-KR" altLang="en-US" sz="2400" dirty="0" err="1">
                <a:solidFill>
                  <a:schemeClr val="bg1">
                    <a:lumMod val="75000"/>
                  </a:schemeClr>
                </a:solidFill>
                <a:latin typeface="HY강B" pitchFamily="18" charset="-127"/>
                <a:ea typeface="HY강B" pitchFamily="18" charset="-127"/>
              </a:rPr>
              <a:t>띄워쓰기를</a:t>
            </a:r>
            <a:r>
              <a:rPr lang="ko-KR" altLang="en-US" sz="2400" dirty="0">
                <a:solidFill>
                  <a:schemeClr val="bg1">
                    <a:lumMod val="75000"/>
                  </a:schemeClr>
                </a:solidFill>
                <a:latin typeface="HY강B" pitchFamily="18" charset="-127"/>
                <a:ea typeface="HY강B" pitchFamily="18" charset="-127"/>
              </a:rPr>
              <a:t> 제외한 </a:t>
            </a:r>
            <a:r>
              <a:rPr lang="ko-KR" altLang="en-US" sz="2400" dirty="0" err="1">
                <a:solidFill>
                  <a:schemeClr val="bg1">
                    <a:lumMod val="75000"/>
                  </a:schemeClr>
                </a:solidFill>
                <a:latin typeface="HY강B" pitchFamily="18" charset="-127"/>
                <a:ea typeface="HY강B" pitchFamily="18" charset="-127"/>
              </a:rPr>
              <a:t>모든것을</a:t>
            </a:r>
            <a:r>
              <a:rPr lang="ko-KR" altLang="en-US" sz="2400" dirty="0">
                <a:solidFill>
                  <a:schemeClr val="bg1">
                    <a:lumMod val="75000"/>
                  </a:schemeClr>
                </a:solidFill>
                <a:latin typeface="HY강B" pitchFamily="18" charset="-127"/>
                <a:ea typeface="HY강B" pitchFamily="18" charset="-127"/>
              </a:rPr>
              <a:t> 찾는다</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9228"/>
            <a:ext cx="4820964" cy="389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057300"/>
            <a:ext cx="5832648" cy="923330"/>
          </a:xfrm>
          <a:prstGeom prst="rect">
            <a:avLst/>
          </a:prstGeom>
          <a:noFill/>
        </p:spPr>
        <p:txBody>
          <a:bodyPr wrap="square" rtlCol="0">
            <a:spAutoFit/>
          </a:bodyPr>
          <a:lstStyle/>
          <a:p>
            <a:r>
              <a:rPr lang="ko-KR" altLang="en-US" sz="5400" dirty="0">
                <a:solidFill>
                  <a:schemeClr val="bg1">
                    <a:lumMod val="75000"/>
                  </a:schemeClr>
                </a:solidFill>
              </a:rPr>
              <a:t>연습하기</a:t>
            </a:r>
          </a:p>
        </p:txBody>
      </p:sp>
    </p:spTree>
    <p:extLst>
      <p:ext uri="{BB962C8B-B14F-4D97-AF65-F5344CB8AC3E}">
        <p14:creationId xmlns:p14="http://schemas.microsoft.com/office/powerpoint/2010/main" val="1203731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51520" y="265213"/>
            <a:ext cx="4968552" cy="744438"/>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전화번호로 </a:t>
            </a:r>
            <a:r>
              <a:rPr lang="ko-KR" altLang="en-US" sz="2400" dirty="0" err="1">
                <a:solidFill>
                  <a:schemeClr val="bg1">
                    <a:lumMod val="75000"/>
                  </a:schemeClr>
                </a:solidFill>
                <a:latin typeface="HY강B" pitchFamily="18" charset="-127"/>
                <a:ea typeface="HY강B" pitchFamily="18" charset="-127"/>
              </a:rPr>
              <a:t>입력된것을</a:t>
            </a:r>
            <a:r>
              <a:rPr lang="ko-KR" altLang="en-US"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찾고싶다</a:t>
            </a:r>
            <a:endParaRPr lang="ko-KR" altLang="en-US" sz="2400" dirty="0">
              <a:solidFill>
                <a:schemeClr val="bg1">
                  <a:lumMod val="75000"/>
                </a:schemeClr>
              </a:solidFill>
              <a:latin typeface="HY강B" pitchFamily="18" charset="-127"/>
              <a:ea typeface="HY강B" pitchFamily="18" charset="-127"/>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9308"/>
            <a:ext cx="2852564" cy="16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860032" y="625252"/>
            <a:ext cx="3549080" cy="3744416"/>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숫자</a:t>
            </a:r>
            <a:r>
              <a:rPr lang="en-US" altLang="ko-KR" sz="2400" dirty="0">
                <a:solidFill>
                  <a:schemeClr val="bg1">
                    <a:lumMod val="75000"/>
                  </a:schemeClr>
                </a:solidFill>
                <a:latin typeface="HY강B" pitchFamily="18" charset="-127"/>
                <a:ea typeface="HY강B" pitchFamily="18" charset="-127"/>
              </a:rPr>
              <a:t>3</a:t>
            </a:r>
            <a:r>
              <a:rPr lang="ko-KR" altLang="en-US" sz="2400" dirty="0">
                <a:solidFill>
                  <a:schemeClr val="bg1">
                    <a:lumMod val="75000"/>
                  </a:schemeClr>
                </a:solidFill>
                <a:latin typeface="HY강B" pitchFamily="18" charset="-127"/>
                <a:ea typeface="HY강B" pitchFamily="18" charset="-127"/>
              </a:rPr>
              <a:t>개 </a:t>
            </a:r>
            <a:r>
              <a:rPr lang="en-US" altLang="ko-KR" sz="2400" dirty="0">
                <a:solidFill>
                  <a:schemeClr val="bg1">
                    <a:lumMod val="75000"/>
                  </a:schemeClr>
                </a:solidFill>
                <a:latin typeface="HY강B" pitchFamily="18" charset="-127"/>
                <a:ea typeface="HY강B" pitchFamily="18" charset="-127"/>
              </a:rPr>
              <a:t>–(</a:t>
            </a:r>
            <a:r>
              <a:rPr lang="ko-KR" altLang="en-US" sz="2400" dirty="0" err="1">
                <a:solidFill>
                  <a:schemeClr val="bg1">
                    <a:lumMod val="75000"/>
                  </a:schemeClr>
                </a:solidFill>
                <a:latin typeface="HY강B" pitchFamily="18" charset="-127"/>
                <a:ea typeface="HY강B" pitchFamily="18" charset="-127"/>
              </a:rPr>
              <a:t>대쉬</a:t>
            </a:r>
            <a:r>
              <a:rPr lang="en-US" altLang="ko-KR" sz="2400" dirty="0">
                <a:solidFill>
                  <a:schemeClr val="bg1">
                    <a:lumMod val="75000"/>
                  </a:schemeClr>
                </a:solidFill>
                <a:latin typeface="HY강B" pitchFamily="18" charset="-127"/>
                <a:ea typeface="HY강B" pitchFamily="18" charset="-127"/>
              </a:rPr>
              <a:t>) </a:t>
            </a:r>
            <a:r>
              <a:rPr lang="ko-KR" altLang="en-US" sz="2400" dirty="0">
                <a:solidFill>
                  <a:schemeClr val="bg1">
                    <a:lumMod val="75000"/>
                  </a:schemeClr>
                </a:solidFill>
                <a:latin typeface="HY강B" pitchFamily="18" charset="-127"/>
                <a:ea typeface="HY강B" pitchFamily="18" charset="-127"/>
              </a:rPr>
              <a:t>숫자</a:t>
            </a:r>
            <a:r>
              <a:rPr lang="en-US" altLang="ko-KR" sz="2400" dirty="0">
                <a:solidFill>
                  <a:schemeClr val="bg1">
                    <a:lumMod val="75000"/>
                  </a:schemeClr>
                </a:solidFill>
                <a:latin typeface="HY강B" pitchFamily="18" charset="-127"/>
                <a:ea typeface="HY강B" pitchFamily="18" charset="-127"/>
              </a:rPr>
              <a:t>3</a:t>
            </a:r>
            <a:r>
              <a:rPr lang="ko-KR" altLang="en-US" sz="2400" dirty="0">
                <a:solidFill>
                  <a:schemeClr val="bg1">
                    <a:lumMod val="75000"/>
                  </a:schemeClr>
                </a:solidFill>
                <a:latin typeface="HY강B" pitchFamily="18" charset="-127"/>
                <a:ea typeface="HY강B" pitchFamily="18" charset="-127"/>
              </a:rPr>
              <a:t>개</a:t>
            </a:r>
            <a:r>
              <a:rPr lang="en-US" altLang="ko-KR"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대쉬</a:t>
            </a:r>
            <a:r>
              <a:rPr lang="en-US" altLang="ko-KR" sz="2400" dirty="0">
                <a:solidFill>
                  <a:schemeClr val="bg1">
                    <a:lumMod val="75000"/>
                  </a:schemeClr>
                </a:solidFill>
                <a:latin typeface="HY강B" pitchFamily="18" charset="-127"/>
                <a:ea typeface="HY강B" pitchFamily="18" charset="-127"/>
              </a:rPr>
              <a:t>) </a:t>
            </a:r>
            <a:r>
              <a:rPr lang="ko-KR" altLang="en-US" sz="2400" dirty="0">
                <a:solidFill>
                  <a:schemeClr val="bg1">
                    <a:lumMod val="75000"/>
                  </a:schemeClr>
                </a:solidFill>
                <a:latin typeface="HY강B" pitchFamily="18" charset="-127"/>
                <a:ea typeface="HY강B" pitchFamily="18" charset="-127"/>
              </a:rPr>
              <a:t>숫자</a:t>
            </a:r>
            <a:r>
              <a:rPr lang="en-US" altLang="ko-KR" sz="2400" dirty="0">
                <a:solidFill>
                  <a:schemeClr val="bg1">
                    <a:lumMod val="75000"/>
                  </a:schemeClr>
                </a:solidFill>
                <a:latin typeface="HY강B" pitchFamily="18" charset="-127"/>
                <a:ea typeface="HY강B" pitchFamily="18" charset="-127"/>
              </a:rPr>
              <a:t>4</a:t>
            </a:r>
            <a:r>
              <a:rPr lang="ko-KR" altLang="en-US" sz="2400" dirty="0">
                <a:solidFill>
                  <a:schemeClr val="bg1">
                    <a:lumMod val="75000"/>
                  </a:schemeClr>
                </a:solidFill>
                <a:latin typeface="HY강B" pitchFamily="18" charset="-127"/>
                <a:ea typeface="HY강B" pitchFamily="18" charset="-127"/>
              </a:rPr>
              <a:t>개 </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0" y="481236"/>
            <a:ext cx="42957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10" y="553244"/>
            <a:ext cx="4669687" cy="4256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모서리가 둥근 사각형 설명선 2"/>
          <p:cNvSpPr/>
          <p:nvPr/>
        </p:nvSpPr>
        <p:spPr>
          <a:xfrm>
            <a:off x="3203848" y="2641476"/>
            <a:ext cx="1656184" cy="1080120"/>
          </a:xfrm>
          <a:prstGeom prst="wedgeRoundRectCallout">
            <a:avLst>
              <a:gd name="adj1" fmla="val -168063"/>
              <a:gd name="adj2" fmla="val -18882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숫자가 최소</a:t>
            </a:r>
            <a:r>
              <a:rPr lang="en-US" altLang="ko-KR" dirty="0"/>
              <a:t>2</a:t>
            </a:r>
            <a:r>
              <a:rPr lang="ko-KR" altLang="en-US" dirty="0"/>
              <a:t>개 최대</a:t>
            </a:r>
            <a:r>
              <a:rPr lang="en-US" altLang="ko-KR" dirty="0"/>
              <a:t>3</a:t>
            </a:r>
            <a:r>
              <a:rPr lang="ko-KR" altLang="en-US" dirty="0"/>
              <a:t>까지</a:t>
            </a:r>
          </a:p>
        </p:txBody>
      </p:sp>
      <p:sp>
        <p:nvSpPr>
          <p:cNvPr id="5" name="모서리가 둥근 사각형 설명선 4"/>
          <p:cNvSpPr/>
          <p:nvPr/>
        </p:nvSpPr>
        <p:spPr>
          <a:xfrm>
            <a:off x="4272205" y="1697757"/>
            <a:ext cx="1656184" cy="871711"/>
          </a:xfrm>
          <a:prstGeom prst="wedgeRoundRectCallout">
            <a:avLst>
              <a:gd name="adj1" fmla="val -188193"/>
              <a:gd name="adj2" fmla="val -11505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 </a:t>
            </a:r>
            <a:r>
              <a:rPr lang="ko-KR" altLang="en-US" dirty="0"/>
              <a:t>또는 빈칸 또는 </a:t>
            </a:r>
            <a:r>
              <a:rPr lang="en-US" altLang="ko-KR" dirty="0"/>
              <a:t>. </a:t>
            </a:r>
            <a:r>
              <a:rPr lang="ko-KR" altLang="en-US" dirty="0"/>
              <a:t>이 </a:t>
            </a:r>
            <a:r>
              <a:rPr lang="ko-KR" altLang="en-US" dirty="0" err="1"/>
              <a:t>있어야한다</a:t>
            </a:r>
            <a:endParaRPr lang="ko-KR" altLang="en-US" dirty="0"/>
          </a:p>
        </p:txBody>
      </p:sp>
      <p:sp>
        <p:nvSpPr>
          <p:cNvPr id="6" name="모서리가 둥근 사각형 설명선 5"/>
          <p:cNvSpPr/>
          <p:nvPr/>
        </p:nvSpPr>
        <p:spPr>
          <a:xfrm>
            <a:off x="6732240" y="978446"/>
            <a:ext cx="1656184" cy="871711"/>
          </a:xfrm>
          <a:prstGeom prst="wedgeRoundRectCallout">
            <a:avLst>
              <a:gd name="adj1" fmla="val -295740"/>
              <a:gd name="adj2" fmla="val -3092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숫자가 </a:t>
            </a:r>
            <a:r>
              <a:rPr lang="en-US" altLang="ko-KR" dirty="0"/>
              <a:t>3</a:t>
            </a:r>
            <a:r>
              <a:rPr lang="ko-KR" altLang="en-US" dirty="0" err="1"/>
              <a:t>개있어야한다</a:t>
            </a:r>
            <a:endParaRPr lang="ko-KR" altLang="en-US" dirty="0"/>
          </a:p>
        </p:txBody>
      </p:sp>
    </p:spTree>
    <p:extLst>
      <p:ext uri="{BB962C8B-B14F-4D97-AF65-F5344CB8AC3E}">
        <p14:creationId xmlns:p14="http://schemas.microsoft.com/office/powerpoint/2010/main" val="119448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72" y="1993404"/>
            <a:ext cx="37909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091" y="2020276"/>
            <a:ext cx="36766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제목 1"/>
          <p:cNvSpPr>
            <a:spLocks noGrp="1"/>
          </p:cNvSpPr>
          <p:nvPr>
            <p:ph type="title"/>
          </p:nvPr>
        </p:nvSpPr>
        <p:spPr>
          <a:xfrm>
            <a:off x="526960" y="337220"/>
            <a:ext cx="2304256" cy="952500"/>
          </a:xfrm>
        </p:spPr>
        <p:txBody>
          <a:bodyPr>
            <a:normAutofit/>
          </a:bodyPr>
          <a:lstStyle/>
          <a:p>
            <a:pPr algn="l"/>
            <a:r>
              <a:rPr lang="ko-KR" altLang="en-US" sz="3600" dirty="0">
                <a:solidFill>
                  <a:schemeClr val="accent5">
                    <a:lumMod val="50000"/>
                  </a:schemeClr>
                </a:solidFill>
                <a:latin typeface="HY강B" pitchFamily="18" charset="-127"/>
                <a:ea typeface="HY강B" pitchFamily="18" charset="-127"/>
              </a:rPr>
              <a:t>문법</a:t>
            </a:r>
          </a:p>
        </p:txBody>
      </p:sp>
      <p:cxnSp>
        <p:nvCxnSpPr>
          <p:cNvPr id="8" name="직선 연결선 7"/>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5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51520" y="337220"/>
            <a:ext cx="66967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err="1">
                <a:solidFill>
                  <a:schemeClr val="bg1">
                    <a:lumMod val="75000"/>
                  </a:schemeClr>
                </a:solidFill>
                <a:latin typeface="HY강B" pitchFamily="18" charset="-127"/>
                <a:ea typeface="HY강B" pitchFamily="18" charset="-127"/>
              </a:rPr>
              <a:t>이메일형식을</a:t>
            </a:r>
            <a:r>
              <a:rPr lang="ko-KR" altLang="en-US" sz="2400" dirty="0">
                <a:solidFill>
                  <a:schemeClr val="bg1">
                    <a:lumMod val="75000"/>
                  </a:schemeClr>
                </a:solidFill>
                <a:latin typeface="HY강B" pitchFamily="18" charset="-127"/>
                <a:ea typeface="HY강B" pitchFamily="18" charset="-127"/>
              </a:rPr>
              <a:t> 선택하려면</a:t>
            </a:r>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637"/>
          <a:stretch/>
        </p:blipFill>
        <p:spPr bwMode="auto">
          <a:xfrm>
            <a:off x="631912" y="1345332"/>
            <a:ext cx="7016080" cy="394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모서리가 둥근 사각형 설명선 3"/>
          <p:cNvSpPr/>
          <p:nvPr/>
        </p:nvSpPr>
        <p:spPr>
          <a:xfrm>
            <a:off x="3368216" y="3070845"/>
            <a:ext cx="3240360" cy="1080120"/>
          </a:xfrm>
          <a:prstGeom prst="wedgeRoundRectCallout">
            <a:avLst>
              <a:gd name="adj1" fmla="val -89190"/>
              <a:gd name="adj2" fmla="val -137680"/>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a:t>
            </a:r>
            <a:r>
              <a:rPr lang="ko-KR" altLang="en-US" dirty="0"/>
              <a:t>부터 </a:t>
            </a:r>
            <a:r>
              <a:rPr lang="en-US" altLang="ko-KR" dirty="0"/>
              <a:t>z</a:t>
            </a:r>
            <a:r>
              <a:rPr lang="ko-KR" altLang="en-US" dirty="0"/>
              <a:t>까지 </a:t>
            </a:r>
            <a:r>
              <a:rPr lang="en-US" altLang="ko-KR" dirty="0"/>
              <a:t>A</a:t>
            </a:r>
            <a:r>
              <a:rPr lang="ko-KR" altLang="en-US" dirty="0"/>
              <a:t>부터 </a:t>
            </a:r>
            <a:r>
              <a:rPr lang="en-US" altLang="ko-KR" dirty="0"/>
              <a:t>Z</a:t>
            </a:r>
            <a:r>
              <a:rPr lang="ko-KR" altLang="en-US" dirty="0"/>
              <a:t>까지 숫자 </a:t>
            </a:r>
            <a:r>
              <a:rPr lang="en-US" altLang="ko-KR" dirty="0"/>
              <a:t>0</a:t>
            </a:r>
            <a:r>
              <a:rPr lang="ko-KR" altLang="en-US" dirty="0"/>
              <a:t>부터 </a:t>
            </a:r>
            <a:r>
              <a:rPr lang="en-US" altLang="ko-KR" dirty="0"/>
              <a:t>9</a:t>
            </a:r>
            <a:r>
              <a:rPr lang="ko-KR" altLang="en-US" dirty="0"/>
              <a:t>까지 특수문자 </a:t>
            </a:r>
            <a:r>
              <a:rPr lang="en-US" altLang="ko-KR" dirty="0"/>
              <a:t>. _+-</a:t>
            </a:r>
            <a:r>
              <a:rPr lang="ko-KR" altLang="en-US" dirty="0"/>
              <a:t> 를 포함하며</a:t>
            </a:r>
          </a:p>
        </p:txBody>
      </p:sp>
      <p:sp>
        <p:nvSpPr>
          <p:cNvPr id="5" name="모서리가 둥근 사각형 설명선 4"/>
          <p:cNvSpPr/>
          <p:nvPr/>
        </p:nvSpPr>
        <p:spPr>
          <a:xfrm>
            <a:off x="4304320" y="2278757"/>
            <a:ext cx="3240360" cy="725388"/>
          </a:xfrm>
          <a:prstGeom prst="wedgeRoundRectCallout">
            <a:avLst>
              <a:gd name="adj1" fmla="val -89778"/>
              <a:gd name="adj2" fmla="val -7745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그것들을 반복해서 </a:t>
            </a:r>
            <a:r>
              <a:rPr lang="ko-KR" altLang="en-US" dirty="0" err="1"/>
              <a:t>적을수</a:t>
            </a:r>
            <a:r>
              <a:rPr lang="ko-KR" altLang="en-US" dirty="0"/>
              <a:t> 있다 </a:t>
            </a:r>
            <a:r>
              <a:rPr lang="en-US" altLang="ko-KR" dirty="0"/>
              <a:t>(</a:t>
            </a:r>
            <a:r>
              <a:rPr lang="ko-KR" altLang="en-US" dirty="0"/>
              <a:t>앞에 글자들이 </a:t>
            </a:r>
            <a:r>
              <a:rPr lang="ko-KR" altLang="en-US" dirty="0" err="1"/>
              <a:t>하나이상올수</a:t>
            </a:r>
            <a:r>
              <a:rPr lang="ko-KR" altLang="en-US" dirty="0"/>
              <a:t> 있음</a:t>
            </a:r>
          </a:p>
        </p:txBody>
      </p:sp>
    </p:spTree>
    <p:extLst>
      <p:ext uri="{BB962C8B-B14F-4D97-AF65-F5344CB8AC3E}">
        <p14:creationId xmlns:p14="http://schemas.microsoft.com/office/powerpoint/2010/main" val="119448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02060" y="265212"/>
            <a:ext cx="69062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err="1">
                <a:solidFill>
                  <a:schemeClr val="bg1">
                    <a:lumMod val="75000"/>
                  </a:schemeClr>
                </a:solidFill>
                <a:latin typeface="HY강B" pitchFamily="18" charset="-127"/>
                <a:ea typeface="HY강B" pitchFamily="18" charset="-127"/>
              </a:rPr>
              <a:t>유튜브주소중</a:t>
            </a:r>
            <a:r>
              <a:rPr lang="ko-KR" altLang="en-US" sz="2400" dirty="0">
                <a:solidFill>
                  <a:schemeClr val="bg1">
                    <a:lumMod val="75000"/>
                  </a:schemeClr>
                </a:solidFill>
                <a:latin typeface="HY강B" pitchFamily="18" charset="-127"/>
                <a:ea typeface="HY강B" pitchFamily="18" charset="-127"/>
              </a:rPr>
              <a:t> 아이디만을 가져오려면</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96" y="1273324"/>
            <a:ext cx="56007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7220"/>
            <a:ext cx="7416824" cy="4957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사각형 설명선 5"/>
          <p:cNvSpPr/>
          <p:nvPr/>
        </p:nvSpPr>
        <p:spPr>
          <a:xfrm>
            <a:off x="1393354" y="2165433"/>
            <a:ext cx="3466678" cy="1124115"/>
          </a:xfrm>
          <a:prstGeom prst="wedgeRoundRectCallout">
            <a:avLst>
              <a:gd name="adj1" fmla="val -30714"/>
              <a:gd name="adj2" fmla="val -11283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https?  </a:t>
            </a:r>
            <a:r>
              <a:rPr lang="en-US" altLang="ko-KR" sz="1400" dirty="0">
                <a:sym typeface="Wingdings" pitchFamily="2" charset="2"/>
              </a:rPr>
              <a:t> s</a:t>
            </a:r>
            <a:r>
              <a:rPr lang="ko-KR" altLang="en-US" sz="1400" dirty="0">
                <a:sym typeface="Wingdings" pitchFamily="2" charset="2"/>
              </a:rPr>
              <a:t>는 있어도 되고 없어도 된다</a:t>
            </a:r>
            <a:endParaRPr lang="en-US" altLang="ko-KR" sz="1400" dirty="0">
              <a:sym typeface="Wingdings" pitchFamily="2" charset="2"/>
            </a:endParaRPr>
          </a:p>
          <a:p>
            <a:pPr algn="ctr"/>
            <a:r>
              <a:rPr lang="en-US" altLang="ko-KR" sz="1400" dirty="0">
                <a:sym typeface="Wingdings" pitchFamily="2" charset="2"/>
              </a:rPr>
              <a:t>(https?:\/\/)? -&gt; (https?:\/\/)</a:t>
            </a:r>
            <a:r>
              <a:rPr lang="ko-KR" altLang="en-US" sz="1400" dirty="0">
                <a:sym typeface="Wingdings" pitchFamily="2" charset="2"/>
              </a:rPr>
              <a:t>은 있어도 되고 없어도 된다</a:t>
            </a:r>
            <a:endParaRPr lang="ko-KR" altLang="en-US" sz="1400" dirty="0"/>
          </a:p>
        </p:txBody>
      </p:sp>
      <p:sp>
        <p:nvSpPr>
          <p:cNvPr id="7" name="모서리가 둥근 사각형 설명선 6"/>
          <p:cNvSpPr/>
          <p:nvPr/>
        </p:nvSpPr>
        <p:spPr>
          <a:xfrm>
            <a:off x="4175956" y="3433564"/>
            <a:ext cx="3466678" cy="1124115"/>
          </a:xfrm>
          <a:prstGeom prst="wedgeRoundRectCallout">
            <a:avLst>
              <a:gd name="adj1" fmla="val -13129"/>
              <a:gd name="adj2" fmla="val -22637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A</a:t>
            </a:r>
            <a:r>
              <a:rPr lang="ko-KR" altLang="en-US" sz="1400" dirty="0"/>
              <a:t>부터 </a:t>
            </a:r>
            <a:r>
              <a:rPr lang="en-US" altLang="ko-KR" sz="1400" dirty="0"/>
              <a:t>z</a:t>
            </a:r>
            <a:r>
              <a:rPr lang="ko-KR" altLang="en-US" sz="1400" dirty="0"/>
              <a:t>까지</a:t>
            </a:r>
            <a:r>
              <a:rPr lang="en-US" altLang="ko-KR" sz="1400" dirty="0"/>
              <a:t>,A</a:t>
            </a:r>
            <a:r>
              <a:rPr lang="ko-KR" altLang="en-US" sz="1400" dirty="0"/>
              <a:t>부터 </a:t>
            </a:r>
            <a:r>
              <a:rPr lang="en-US" altLang="ko-KR" sz="1400" dirty="0"/>
              <a:t>Z</a:t>
            </a:r>
            <a:r>
              <a:rPr lang="ko-KR" altLang="en-US" sz="1400" dirty="0"/>
              <a:t>까진 </a:t>
            </a:r>
            <a:r>
              <a:rPr lang="en-US" altLang="ko-KR" sz="1400" dirty="0"/>
              <a:t>–</a:t>
            </a:r>
            <a:r>
              <a:rPr lang="ko-KR" altLang="en-US" sz="1400" dirty="0"/>
              <a:t>포함하는 글자의 크기는 </a:t>
            </a:r>
            <a:r>
              <a:rPr lang="en-US" altLang="ko-KR" sz="1400" dirty="0"/>
              <a:t>11</a:t>
            </a:r>
            <a:r>
              <a:rPr lang="ko-KR" altLang="en-US" sz="1400" dirty="0"/>
              <a:t>개이다</a:t>
            </a:r>
          </a:p>
        </p:txBody>
      </p:sp>
    </p:spTree>
    <p:extLst>
      <p:ext uri="{BB962C8B-B14F-4D97-AF65-F5344CB8AC3E}">
        <p14:creationId xmlns:p14="http://schemas.microsoft.com/office/powerpoint/2010/main" val="364502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88" y="409228"/>
            <a:ext cx="7056784" cy="447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모서리가 둥근 사각형 설명선 4"/>
          <p:cNvSpPr/>
          <p:nvPr/>
        </p:nvSpPr>
        <p:spPr>
          <a:xfrm>
            <a:off x="5364088" y="2569468"/>
            <a:ext cx="2952328" cy="1243458"/>
          </a:xfrm>
          <a:prstGeom prst="wedgeRoundRectCallout">
            <a:avLst>
              <a:gd name="adj1" fmla="val -155816"/>
              <a:gd name="adj2" fmla="val -1516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(?:https?:\/\/)?  </a:t>
            </a:r>
            <a:r>
              <a:rPr lang="en-US" altLang="ko-KR" sz="1400" dirty="0">
                <a:sym typeface="Wingdings" pitchFamily="2" charset="2"/>
              </a:rPr>
              <a:t></a:t>
            </a:r>
            <a:r>
              <a:rPr lang="ko-KR" altLang="en-US" sz="1400" dirty="0" err="1">
                <a:sym typeface="Wingdings" pitchFamily="2" charset="2"/>
              </a:rPr>
              <a:t>이부분은</a:t>
            </a:r>
            <a:r>
              <a:rPr lang="ko-KR" altLang="en-US" sz="1400" dirty="0">
                <a:sym typeface="Wingdings" pitchFamily="2" charset="2"/>
              </a:rPr>
              <a:t> </a:t>
            </a:r>
            <a:r>
              <a:rPr lang="ko-KR" altLang="en-US" sz="1400" dirty="0" err="1">
                <a:sym typeface="Wingdings" pitchFamily="2" charset="2"/>
              </a:rPr>
              <a:t>캡처하지</a:t>
            </a:r>
            <a:r>
              <a:rPr lang="ko-KR" altLang="en-US" sz="1400" dirty="0">
                <a:sym typeface="Wingdings" pitchFamily="2" charset="2"/>
              </a:rPr>
              <a:t> 않겠다</a:t>
            </a:r>
            <a:r>
              <a:rPr lang="en-US" altLang="ko-KR" sz="1400" dirty="0">
                <a:sym typeface="Wingdings" pitchFamily="2" charset="2"/>
              </a:rPr>
              <a:t>.</a:t>
            </a:r>
            <a:endParaRPr lang="ko-KR" altLang="en-US" sz="1400" dirty="0"/>
          </a:p>
        </p:txBody>
      </p:sp>
      <p:sp>
        <p:nvSpPr>
          <p:cNvPr id="7" name="모서리가 둥근 사각형 설명선 6"/>
          <p:cNvSpPr/>
          <p:nvPr/>
        </p:nvSpPr>
        <p:spPr>
          <a:xfrm>
            <a:off x="4932040" y="4009627"/>
            <a:ext cx="2835932" cy="875573"/>
          </a:xfrm>
          <a:prstGeom prst="wedgeRoundRectCallout">
            <a:avLst>
              <a:gd name="adj1" fmla="val -66148"/>
              <a:gd name="adj2" fmla="val -6775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Group #1</a:t>
            </a:r>
            <a:r>
              <a:rPr lang="ko-KR" altLang="en-US" sz="1400" dirty="0"/>
              <a:t>만 할당되어있다</a:t>
            </a:r>
            <a:r>
              <a:rPr lang="en-US" altLang="ko-KR" sz="1400" dirty="0"/>
              <a:t>.</a:t>
            </a:r>
            <a:endParaRPr lang="ko-KR" altLang="en-US" sz="1400" dirty="0"/>
          </a:p>
        </p:txBody>
      </p:sp>
    </p:spTree>
    <p:extLst>
      <p:ext uri="{BB962C8B-B14F-4D97-AF65-F5344CB8AC3E}">
        <p14:creationId xmlns:p14="http://schemas.microsoft.com/office/powerpoint/2010/main" val="3645022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02060" y="265212"/>
            <a:ext cx="69062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a:solidFill>
                  <a:schemeClr val="bg1">
                    <a:lumMod val="75000"/>
                  </a:schemeClr>
                </a:solidFill>
                <a:latin typeface="HY강B" pitchFamily="18" charset="-127"/>
                <a:ea typeface="HY강B" pitchFamily="18" charset="-127"/>
              </a:rPr>
              <a:t>javaScript</a:t>
            </a:r>
            <a:r>
              <a:rPr lang="ko-KR" altLang="en-US" sz="2400" dirty="0">
                <a:solidFill>
                  <a:schemeClr val="bg1">
                    <a:lumMod val="75000"/>
                  </a:schemeClr>
                </a:solidFill>
                <a:latin typeface="HY강B" pitchFamily="18" charset="-127"/>
                <a:ea typeface="HY강B" pitchFamily="18" charset="-127"/>
              </a:rPr>
              <a:t>에서 사용법</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09" y="973770"/>
            <a:ext cx="7128792" cy="2095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60" y="3217540"/>
            <a:ext cx="6516216" cy="190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사각형 설명선 5"/>
          <p:cNvSpPr/>
          <p:nvPr/>
        </p:nvSpPr>
        <p:spPr>
          <a:xfrm>
            <a:off x="5292080" y="4021946"/>
            <a:ext cx="2448272" cy="299508"/>
          </a:xfrm>
          <a:prstGeom prst="wedgeRoundRectCallout">
            <a:avLst>
              <a:gd name="adj1" fmla="val -132286"/>
              <a:gd name="adj2" fmla="val -96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Matching</a:t>
            </a:r>
            <a:r>
              <a:rPr lang="ko-KR" altLang="en-US" sz="1400" dirty="0"/>
              <a:t>되는 </a:t>
            </a:r>
            <a:r>
              <a:rPr lang="ko-KR" altLang="en-US" sz="1400" dirty="0" err="1"/>
              <a:t>전체값</a:t>
            </a:r>
            <a:endParaRPr lang="ko-KR" altLang="en-US" sz="1400" dirty="0"/>
          </a:p>
        </p:txBody>
      </p:sp>
      <p:sp>
        <p:nvSpPr>
          <p:cNvPr id="7" name="모서리가 둥근 사각형 설명선 6"/>
          <p:cNvSpPr/>
          <p:nvPr/>
        </p:nvSpPr>
        <p:spPr>
          <a:xfrm>
            <a:off x="5508104" y="4473854"/>
            <a:ext cx="2448272" cy="399870"/>
          </a:xfrm>
          <a:prstGeom prst="wedgeRoundRectCallout">
            <a:avLst>
              <a:gd name="adj1" fmla="val -182084"/>
              <a:gd name="adj2" fmla="val -8764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t>Matching</a:t>
            </a:r>
            <a:r>
              <a:rPr lang="ko-KR" altLang="en-US" sz="1400" dirty="0"/>
              <a:t>되는 그룹의 데이터가 들어있다</a:t>
            </a:r>
            <a:r>
              <a:rPr lang="en-US" altLang="ko-KR" sz="1400" dirty="0"/>
              <a:t>.</a:t>
            </a:r>
            <a:endParaRPr lang="ko-KR" altLang="en-US" sz="1400" dirty="0"/>
          </a:p>
        </p:txBody>
      </p:sp>
    </p:spTree>
    <p:extLst>
      <p:ext uri="{BB962C8B-B14F-4D97-AF65-F5344CB8AC3E}">
        <p14:creationId xmlns:p14="http://schemas.microsoft.com/office/powerpoint/2010/main" val="3645022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81235"/>
            <a:ext cx="7898189" cy="245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2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1236"/>
            <a:ext cx="6008376" cy="707886"/>
          </a:xfrm>
          <a:prstGeom prst="rect">
            <a:avLst/>
          </a:prstGeom>
          <a:noFill/>
        </p:spPr>
        <p:txBody>
          <a:bodyPr wrap="none" rtlCol="0">
            <a:spAutoFit/>
          </a:bodyPr>
          <a:lstStyle/>
          <a:p>
            <a:r>
              <a:rPr lang="ko-KR" altLang="en-US" sz="4000">
                <a:solidFill>
                  <a:schemeClr val="bg1">
                    <a:lumMod val="75000"/>
                  </a:schemeClr>
                </a:solidFill>
              </a:rPr>
              <a:t>자바스크립트에서 정규식</a:t>
            </a:r>
          </a:p>
        </p:txBody>
      </p:sp>
      <p:sp>
        <p:nvSpPr>
          <p:cNvPr id="3" name="Rectangle 1"/>
          <p:cNvSpPr>
            <a:spLocks noChangeArrowheads="1"/>
          </p:cNvSpPr>
          <p:nvPr/>
        </p:nvSpPr>
        <p:spPr bwMode="auto">
          <a:xfrm>
            <a:off x="899592" y="1253000"/>
            <a:ext cx="687079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000" b="1"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정규표현식</a:t>
            </a:r>
            <a:r>
              <a:rPr kumimoji="1" lang="ko-KR" sz="20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a:t>
            </a:r>
            <a:r>
              <a:rPr kumimoji="1" lang="ko-KR" altLang="ko-KR" sz="20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(regular expression)</a:t>
            </a:r>
            <a:endParaRPr kumimoji="1" lang="ko-KR" altLang="ko-KR" sz="20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줄여서 정규식은 문자를 검사하고 싶을 때 사용하는 식입니다</a:t>
            </a:r>
            <a:r>
              <a:rPr kumimoji="1" lang="ko-KR" alt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altLang="ko-KR" sz="14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어떤 문자에 </a:t>
            </a:r>
            <a:r>
              <a:rPr kumimoji="1" lang="ko-KR" alt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'abc'</a:t>
            </a:r>
            <a:r>
              <a:rPr kumimoji="1" 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라는 단어가 들어가있냐</a:t>
            </a:r>
            <a:r>
              <a:rPr kumimoji="1" lang="ko-KR" alt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a:t>
            </a:r>
            <a:r>
              <a:rPr kumimoji="1" 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라고 물어보고 싶을 때 쓰시면 됩니다</a:t>
            </a:r>
            <a:r>
              <a:rPr kumimoji="1" lang="ko-KR" alt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endParaRPr kumimoji="1" lang="ko-KR" altLang="ko-KR" sz="7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4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자바스크립트로 정규식을 어떻게 </a:t>
            </a:r>
            <a:r>
              <a:rPr kumimoji="1" lang="ko-KR" sz="1400"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표현하냐면</a:t>
            </a:r>
            <a:r>
              <a:rPr kumimoji="1" lang="ko-KR" sz="14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20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490"/>
          <a:stretch/>
        </p:blipFill>
        <p:spPr bwMode="auto">
          <a:xfrm>
            <a:off x="899592" y="2857500"/>
            <a:ext cx="4846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87041" y="3505572"/>
            <a:ext cx="6925319" cy="954107"/>
          </a:xfrm>
          <a:prstGeom prst="rect">
            <a:avLst/>
          </a:prstGeom>
          <a:noFill/>
        </p:spPr>
        <p:txBody>
          <a:bodyPr wrap="square" rtlCol="0">
            <a:spAutoFit/>
          </a:bodyPr>
          <a:lstStyle/>
          <a:p>
            <a:r>
              <a:rPr lang="ko-KR" altLang="en-US" sz="1400" dirty="0">
                <a:solidFill>
                  <a:schemeClr val="bg1">
                    <a:lumMod val="75000"/>
                  </a:schemeClr>
                </a:solidFill>
              </a:rPr>
              <a:t>이게 끝입니다</a:t>
            </a:r>
            <a:r>
              <a:rPr lang="en-US" altLang="ko-KR" sz="1400" dirty="0">
                <a:solidFill>
                  <a:schemeClr val="bg1">
                    <a:lumMod val="75000"/>
                  </a:schemeClr>
                </a:solidFill>
              </a:rPr>
              <a:t>.</a:t>
            </a:r>
          </a:p>
          <a:p>
            <a:r>
              <a:rPr lang="ko-KR" altLang="en-US" sz="1400" dirty="0">
                <a:solidFill>
                  <a:schemeClr val="bg1">
                    <a:lumMod val="75000"/>
                  </a:schemeClr>
                </a:solidFill>
              </a:rPr>
              <a:t>그러면 이제 </a:t>
            </a:r>
            <a:r>
              <a:rPr lang="en-US" altLang="ko-KR" sz="1400" dirty="0" err="1">
                <a:solidFill>
                  <a:schemeClr val="bg1">
                    <a:lumMod val="75000"/>
                  </a:schemeClr>
                </a:solidFill>
              </a:rPr>
              <a:t>abc</a:t>
            </a:r>
            <a:r>
              <a:rPr lang="ko-KR" altLang="en-US" sz="1400" dirty="0">
                <a:solidFill>
                  <a:schemeClr val="bg1">
                    <a:lumMod val="75000"/>
                  </a:schemeClr>
                </a:solidFill>
              </a:rPr>
              <a:t>라는 단어가 있냐</a:t>
            </a:r>
            <a:r>
              <a:rPr lang="en-US" altLang="ko-KR" sz="1400" dirty="0">
                <a:solidFill>
                  <a:schemeClr val="bg1">
                    <a:lumMod val="75000"/>
                  </a:schemeClr>
                </a:solidFill>
              </a:rPr>
              <a:t>~? </a:t>
            </a:r>
            <a:r>
              <a:rPr lang="ko-KR" altLang="en-US" sz="1400" dirty="0">
                <a:solidFill>
                  <a:schemeClr val="bg1">
                    <a:lumMod val="75000"/>
                  </a:schemeClr>
                </a:solidFill>
              </a:rPr>
              <a:t>라고 물어볼 준비가 </a:t>
            </a:r>
            <a:r>
              <a:rPr lang="ko-KR" altLang="en-US" sz="1400" dirty="0" err="1">
                <a:solidFill>
                  <a:schemeClr val="bg1">
                    <a:lumMod val="75000"/>
                  </a:schemeClr>
                </a:solidFill>
              </a:rPr>
              <a:t>된겁니다</a:t>
            </a:r>
            <a:r>
              <a:rPr lang="en-US" altLang="ko-KR" sz="1400" dirty="0">
                <a:solidFill>
                  <a:schemeClr val="bg1">
                    <a:lumMod val="75000"/>
                  </a:schemeClr>
                </a:solidFill>
              </a:rPr>
              <a:t>.</a:t>
            </a:r>
          </a:p>
          <a:p>
            <a:r>
              <a:rPr lang="en-US" altLang="ko-KR" sz="1400" dirty="0">
                <a:solidFill>
                  <a:schemeClr val="bg1">
                    <a:lumMod val="75000"/>
                  </a:schemeClr>
                </a:solidFill>
              </a:rPr>
              <a:t> </a:t>
            </a:r>
          </a:p>
          <a:p>
            <a:endParaRPr lang="en-US" altLang="ko-KR" sz="1400" dirty="0">
              <a:solidFill>
                <a:schemeClr val="bg1">
                  <a:lumMod val="75000"/>
                </a:schemeClr>
              </a:solidFill>
            </a:endParaRPr>
          </a:p>
        </p:txBody>
      </p:sp>
    </p:spTree>
    <p:extLst>
      <p:ext uri="{BB962C8B-B14F-4D97-AF65-F5344CB8AC3E}">
        <p14:creationId xmlns:p14="http://schemas.microsoft.com/office/powerpoint/2010/main" val="1001709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9308"/>
            <a:ext cx="6429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539552" y="409228"/>
            <a:ext cx="7488832" cy="369332"/>
          </a:xfrm>
          <a:prstGeom prst="rect">
            <a:avLst/>
          </a:prstGeom>
        </p:spPr>
        <p:txBody>
          <a:bodyPr wrap="square">
            <a:spAutoFit/>
          </a:bodyPr>
          <a:lstStyle/>
          <a:p>
            <a:r>
              <a:rPr lang="ko-KR" altLang="en-US" dirty="0">
                <a:solidFill>
                  <a:schemeClr val="bg1">
                    <a:lumMod val="75000"/>
                  </a:schemeClr>
                </a:solidFill>
              </a:rPr>
              <a:t>그럼 </a:t>
            </a:r>
            <a:r>
              <a:rPr lang="en-US" altLang="ko-KR" dirty="0" err="1">
                <a:solidFill>
                  <a:schemeClr val="bg1">
                    <a:lumMod val="75000"/>
                  </a:schemeClr>
                </a:solidFill>
              </a:rPr>
              <a:t>abcdef</a:t>
            </a:r>
            <a:r>
              <a:rPr lang="ko-KR" altLang="en-US" dirty="0">
                <a:solidFill>
                  <a:schemeClr val="bg1">
                    <a:lumMod val="75000"/>
                  </a:schemeClr>
                </a:solidFill>
              </a:rPr>
              <a:t>라는 문자에 </a:t>
            </a:r>
            <a:r>
              <a:rPr lang="en-US" altLang="ko-KR" dirty="0" err="1">
                <a:solidFill>
                  <a:schemeClr val="bg1">
                    <a:lumMod val="75000"/>
                  </a:schemeClr>
                </a:solidFill>
              </a:rPr>
              <a:t>abc</a:t>
            </a:r>
            <a:r>
              <a:rPr lang="ko-KR" altLang="en-US" dirty="0">
                <a:solidFill>
                  <a:schemeClr val="bg1">
                    <a:lumMod val="75000"/>
                  </a:schemeClr>
                </a:solidFill>
              </a:rPr>
              <a:t>라는 단어가 있는지 검사해보도록 합시다</a:t>
            </a:r>
            <a:r>
              <a:rPr lang="en-US" altLang="ko-KR" dirty="0">
                <a:solidFill>
                  <a:schemeClr val="bg1">
                    <a:lumMod val="75000"/>
                  </a:schemeClr>
                </a:solidFill>
              </a:rPr>
              <a:t>. </a:t>
            </a:r>
          </a:p>
        </p:txBody>
      </p:sp>
      <p:sp>
        <p:nvSpPr>
          <p:cNvPr id="3" name="직사각형 2"/>
          <p:cNvSpPr/>
          <p:nvPr/>
        </p:nvSpPr>
        <p:spPr>
          <a:xfrm>
            <a:off x="611560" y="1849388"/>
            <a:ext cx="7920880" cy="646331"/>
          </a:xfrm>
          <a:prstGeom prst="rect">
            <a:avLst/>
          </a:prstGeom>
        </p:spPr>
        <p:txBody>
          <a:bodyPr wrap="square">
            <a:spAutoFit/>
          </a:bodyPr>
          <a:lstStyle/>
          <a:p>
            <a:r>
              <a:rPr lang="en-US" altLang="ko-KR" dirty="0">
                <a:solidFill>
                  <a:schemeClr val="bg1">
                    <a:lumMod val="75000"/>
                  </a:schemeClr>
                </a:solidFill>
              </a:rPr>
              <a:t>/</a:t>
            </a:r>
            <a:r>
              <a:rPr lang="ko-KR" altLang="en-US" dirty="0">
                <a:solidFill>
                  <a:schemeClr val="bg1">
                    <a:lumMod val="75000"/>
                  </a:schemeClr>
                </a:solidFill>
              </a:rPr>
              <a:t>정규식</a:t>
            </a:r>
            <a:r>
              <a:rPr lang="en-US" altLang="ko-KR" dirty="0">
                <a:solidFill>
                  <a:schemeClr val="bg1">
                    <a:lumMod val="75000"/>
                  </a:schemeClr>
                </a:solidFill>
              </a:rPr>
              <a:t>/.test(</a:t>
            </a:r>
            <a:r>
              <a:rPr lang="ko-KR" altLang="en-US" dirty="0" err="1">
                <a:solidFill>
                  <a:schemeClr val="bg1">
                    <a:lumMod val="75000"/>
                  </a:schemeClr>
                </a:solidFill>
              </a:rPr>
              <a:t>정규식으로</a:t>
            </a:r>
            <a:r>
              <a:rPr lang="ko-KR" altLang="en-US" dirty="0">
                <a:solidFill>
                  <a:schemeClr val="bg1">
                    <a:lumMod val="75000"/>
                  </a:schemeClr>
                </a:solidFill>
              </a:rPr>
              <a:t> </a:t>
            </a:r>
            <a:r>
              <a:rPr lang="ko-KR" altLang="en-US" dirty="0" err="1">
                <a:solidFill>
                  <a:schemeClr val="bg1">
                    <a:lumMod val="75000"/>
                  </a:schemeClr>
                </a:solidFill>
              </a:rPr>
              <a:t>검사해볼문자</a:t>
            </a:r>
            <a:r>
              <a:rPr lang="en-US" altLang="ko-KR" dirty="0">
                <a:solidFill>
                  <a:schemeClr val="bg1">
                    <a:lumMod val="75000"/>
                  </a:schemeClr>
                </a:solidFill>
              </a:rPr>
              <a:t>) </a:t>
            </a:r>
            <a:r>
              <a:rPr lang="ko-KR" altLang="en-US" dirty="0">
                <a:solidFill>
                  <a:schemeClr val="bg1">
                    <a:lumMod val="75000"/>
                  </a:schemeClr>
                </a:solidFill>
              </a:rPr>
              <a:t>쓰면 됩니다</a:t>
            </a:r>
            <a:r>
              <a:rPr lang="en-US" altLang="ko-KR" dirty="0">
                <a:solidFill>
                  <a:schemeClr val="bg1">
                    <a:lumMod val="75000"/>
                  </a:schemeClr>
                </a:solidFill>
              </a:rPr>
              <a:t>.</a:t>
            </a:r>
          </a:p>
          <a:p>
            <a:r>
              <a:rPr lang="ko-KR" altLang="en-US" dirty="0">
                <a:solidFill>
                  <a:schemeClr val="bg1">
                    <a:lumMod val="75000"/>
                  </a:schemeClr>
                </a:solidFill>
              </a:rPr>
              <a:t>진짜 들어있으면 </a:t>
            </a:r>
            <a:r>
              <a:rPr lang="en-US" altLang="ko-KR" dirty="0">
                <a:solidFill>
                  <a:schemeClr val="bg1">
                    <a:lumMod val="75000"/>
                  </a:schemeClr>
                </a:solidFill>
              </a:rPr>
              <a:t>true</a:t>
            </a:r>
            <a:r>
              <a:rPr lang="ko-KR" altLang="en-US" dirty="0">
                <a:solidFill>
                  <a:schemeClr val="bg1">
                    <a:lumMod val="75000"/>
                  </a:schemeClr>
                </a:solidFill>
              </a:rPr>
              <a:t>를 남기고 없으면 </a:t>
            </a:r>
            <a:r>
              <a:rPr lang="en-US" altLang="ko-KR" dirty="0">
                <a:solidFill>
                  <a:schemeClr val="bg1">
                    <a:lumMod val="75000"/>
                  </a:schemeClr>
                </a:solidFill>
              </a:rPr>
              <a:t>false</a:t>
            </a:r>
            <a:r>
              <a:rPr lang="ko-KR" altLang="en-US" dirty="0">
                <a:solidFill>
                  <a:schemeClr val="bg1">
                    <a:lumMod val="75000"/>
                  </a:schemeClr>
                </a:solidFill>
              </a:rPr>
              <a:t>를 남겨줍니다</a:t>
            </a:r>
            <a:r>
              <a:rPr lang="en-US" altLang="ko-KR" dirty="0">
                <a:solidFill>
                  <a:schemeClr val="bg1">
                    <a:lumMod val="75000"/>
                  </a:schemeClr>
                </a:solidFill>
              </a:rPr>
              <a:t>. </a:t>
            </a:r>
          </a:p>
        </p:txBody>
      </p:sp>
    </p:spTree>
    <p:extLst>
      <p:ext uri="{BB962C8B-B14F-4D97-AF65-F5344CB8AC3E}">
        <p14:creationId xmlns:p14="http://schemas.microsoft.com/office/powerpoint/2010/main" val="2072544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65051" y="337220"/>
            <a:ext cx="78488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800" b="1"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몇개만</a:t>
            </a:r>
            <a:r>
              <a:rPr kumimoji="1" lang="ko-KR" sz="28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배워보는 정규식 문법</a:t>
            </a:r>
            <a:endParaRPr kumimoji="1" lang="ko-KR" sz="2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9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정규식 문법은 너무 많아서 필요할 때 </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찾아쓰면</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족합니다</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9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자주 쓰는 </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몇개만</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알아보도록 합시다</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9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2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9388"/>
            <a:ext cx="42386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539552" y="2552701"/>
            <a:ext cx="7848872" cy="369332"/>
          </a:xfrm>
          <a:prstGeom prst="rect">
            <a:avLst/>
          </a:prstGeom>
        </p:spPr>
        <p:txBody>
          <a:bodyPr wrap="square">
            <a:spAutoFit/>
          </a:bodyPr>
          <a:lstStyle/>
          <a:p>
            <a:r>
              <a:rPr lang="ko-KR" altLang="en-US" dirty="0">
                <a:solidFill>
                  <a:schemeClr val="bg1">
                    <a:lumMod val="75000"/>
                  </a:schemeClr>
                </a:solidFill>
              </a:rPr>
              <a:t>영어나 한글의 경우 그냥 쓰면 글자가 있는지 없는지 물어볼 수 있습니다</a:t>
            </a:r>
            <a:r>
              <a:rPr lang="en-US" altLang="ko-KR" dirty="0">
                <a:solidFill>
                  <a:schemeClr val="bg1">
                    <a:lumMod val="75000"/>
                  </a:schemeClr>
                </a:solidFill>
              </a:rPr>
              <a:t>. </a:t>
            </a:r>
            <a:endParaRPr lang="ko-KR" altLang="en-US" dirty="0">
              <a:solidFill>
                <a:schemeClr val="bg1">
                  <a:lumMod val="75000"/>
                </a:schemeClr>
              </a:solidFill>
            </a:endParaRP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01516"/>
            <a:ext cx="58007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539552" y="3793604"/>
            <a:ext cx="8280920" cy="1477328"/>
          </a:xfrm>
          <a:prstGeom prst="rect">
            <a:avLst/>
          </a:prstGeom>
        </p:spPr>
        <p:txBody>
          <a:bodyPr wrap="square">
            <a:spAutoFit/>
          </a:bodyPr>
          <a:lstStyle/>
          <a:p>
            <a:r>
              <a:rPr lang="en-US" altLang="ko-KR" dirty="0">
                <a:solidFill>
                  <a:schemeClr val="bg1">
                    <a:lumMod val="75000"/>
                  </a:schemeClr>
                </a:solidFill>
              </a:rPr>
              <a:t>[ ] </a:t>
            </a:r>
            <a:r>
              <a:rPr lang="ko-KR" altLang="en-US" dirty="0">
                <a:solidFill>
                  <a:schemeClr val="bg1">
                    <a:lumMod val="75000"/>
                  </a:schemeClr>
                </a:solidFill>
              </a:rPr>
              <a:t>기호를 이용해서 문자 범위를 지정할 수 있습니다</a:t>
            </a:r>
            <a:r>
              <a:rPr lang="en-US" altLang="ko-KR" dirty="0">
                <a:solidFill>
                  <a:schemeClr val="bg1">
                    <a:lumMod val="75000"/>
                  </a:schemeClr>
                </a:solidFill>
              </a:rPr>
              <a:t>.</a:t>
            </a:r>
          </a:p>
          <a:p>
            <a:r>
              <a:rPr lang="en-US" altLang="ko-KR" dirty="0">
                <a:solidFill>
                  <a:schemeClr val="bg1">
                    <a:lumMod val="75000"/>
                  </a:schemeClr>
                </a:solidFill>
              </a:rPr>
              <a:t>[a-z] </a:t>
            </a:r>
            <a:r>
              <a:rPr lang="ko-KR" altLang="en-US" dirty="0">
                <a:solidFill>
                  <a:schemeClr val="bg1">
                    <a:lumMod val="75000"/>
                  </a:schemeClr>
                </a:solidFill>
              </a:rPr>
              <a:t>는 </a:t>
            </a:r>
            <a:r>
              <a:rPr lang="en-US" altLang="ko-KR" b="1" dirty="0">
                <a:solidFill>
                  <a:schemeClr val="bg1">
                    <a:lumMod val="75000"/>
                  </a:schemeClr>
                </a:solidFill>
              </a:rPr>
              <a:t>a</a:t>
            </a:r>
            <a:r>
              <a:rPr lang="ko-KR" altLang="en-US" b="1" dirty="0">
                <a:solidFill>
                  <a:schemeClr val="bg1">
                    <a:lumMod val="75000"/>
                  </a:schemeClr>
                </a:solidFill>
              </a:rPr>
              <a:t>부터 </a:t>
            </a:r>
            <a:r>
              <a:rPr lang="en-US" altLang="ko-KR" b="1" dirty="0">
                <a:solidFill>
                  <a:schemeClr val="bg1">
                    <a:lumMod val="75000"/>
                  </a:schemeClr>
                </a:solidFill>
              </a:rPr>
              <a:t>z</a:t>
            </a:r>
            <a:r>
              <a:rPr lang="ko-KR" altLang="en-US" b="1" dirty="0">
                <a:solidFill>
                  <a:schemeClr val="bg1">
                    <a:lumMod val="75000"/>
                  </a:schemeClr>
                </a:solidFill>
              </a:rPr>
              <a:t>까지</a:t>
            </a:r>
            <a:r>
              <a:rPr lang="ko-KR" altLang="en-US" dirty="0">
                <a:solidFill>
                  <a:schemeClr val="bg1">
                    <a:lumMod val="75000"/>
                  </a:schemeClr>
                </a:solidFill>
              </a:rPr>
              <a:t> </a:t>
            </a:r>
            <a:r>
              <a:rPr lang="ko-KR" altLang="en-US" b="1" dirty="0" err="1">
                <a:solidFill>
                  <a:schemeClr val="bg1">
                    <a:lumMod val="75000"/>
                  </a:schemeClr>
                </a:solidFill>
              </a:rPr>
              <a:t>아무문자</a:t>
            </a:r>
            <a:r>
              <a:rPr lang="ko-KR" altLang="en-US" b="1" dirty="0">
                <a:solidFill>
                  <a:schemeClr val="bg1">
                    <a:lumMod val="75000"/>
                  </a:schemeClr>
                </a:solidFill>
              </a:rPr>
              <a:t> 하나</a:t>
            </a:r>
            <a:r>
              <a:rPr lang="ko-KR" altLang="en-US" dirty="0">
                <a:solidFill>
                  <a:schemeClr val="bg1">
                    <a:lumMod val="75000"/>
                  </a:schemeClr>
                </a:solidFill>
              </a:rPr>
              <a:t>를 의미합니다</a:t>
            </a:r>
            <a:r>
              <a:rPr lang="en-US" altLang="ko-KR" dirty="0">
                <a:solidFill>
                  <a:schemeClr val="bg1">
                    <a:lumMod val="75000"/>
                  </a:schemeClr>
                </a:solidFill>
              </a:rPr>
              <a:t>.</a:t>
            </a:r>
          </a:p>
          <a:p>
            <a:r>
              <a:rPr lang="en-US" altLang="ko-KR" dirty="0">
                <a:solidFill>
                  <a:schemeClr val="bg1">
                    <a:lumMod val="75000"/>
                  </a:schemeClr>
                </a:solidFill>
              </a:rPr>
              <a:t> </a:t>
            </a:r>
          </a:p>
          <a:p>
            <a:r>
              <a:rPr lang="en-US" altLang="ko-KR" dirty="0">
                <a:solidFill>
                  <a:schemeClr val="bg1">
                    <a:lumMod val="75000"/>
                  </a:schemeClr>
                </a:solidFill>
              </a:rPr>
              <a:t>/[a-d]/.test('</a:t>
            </a:r>
            <a:r>
              <a:rPr lang="en-US" altLang="ko-KR" dirty="0" err="1">
                <a:solidFill>
                  <a:schemeClr val="bg1">
                    <a:lumMod val="75000"/>
                  </a:schemeClr>
                </a:solidFill>
              </a:rPr>
              <a:t>aefg</a:t>
            </a:r>
            <a:r>
              <a:rPr lang="en-US" altLang="ko-KR" dirty="0">
                <a:solidFill>
                  <a:schemeClr val="bg1">
                    <a:lumMod val="75000"/>
                  </a:schemeClr>
                </a:solidFill>
              </a:rPr>
              <a:t>')</a:t>
            </a:r>
          </a:p>
          <a:p>
            <a:r>
              <a:rPr lang="ko-KR" altLang="en-US" dirty="0">
                <a:solidFill>
                  <a:schemeClr val="bg1">
                    <a:lumMod val="75000"/>
                  </a:schemeClr>
                </a:solidFill>
              </a:rPr>
              <a:t>그래서 이건 </a:t>
            </a:r>
            <a:r>
              <a:rPr lang="en-US" altLang="ko-KR" dirty="0">
                <a:solidFill>
                  <a:schemeClr val="bg1">
                    <a:lumMod val="75000"/>
                  </a:schemeClr>
                </a:solidFill>
              </a:rPr>
              <a:t>a</a:t>
            </a:r>
            <a:r>
              <a:rPr lang="ko-KR" altLang="en-US" dirty="0">
                <a:solidFill>
                  <a:schemeClr val="bg1">
                    <a:lumMod val="75000"/>
                  </a:schemeClr>
                </a:solidFill>
              </a:rPr>
              <a:t>부터 </a:t>
            </a:r>
            <a:r>
              <a:rPr lang="en-US" altLang="ko-KR" dirty="0">
                <a:solidFill>
                  <a:schemeClr val="bg1">
                    <a:lumMod val="75000"/>
                  </a:schemeClr>
                </a:solidFill>
              </a:rPr>
              <a:t>d</a:t>
            </a:r>
            <a:r>
              <a:rPr lang="ko-KR" altLang="en-US" dirty="0">
                <a:solidFill>
                  <a:schemeClr val="bg1">
                    <a:lumMod val="75000"/>
                  </a:schemeClr>
                </a:solidFill>
              </a:rPr>
              <a:t>까지의 아무 </a:t>
            </a:r>
            <a:r>
              <a:rPr lang="ko-KR" altLang="en-US" dirty="0" err="1">
                <a:solidFill>
                  <a:schemeClr val="bg1">
                    <a:lumMod val="75000"/>
                  </a:schemeClr>
                </a:solidFill>
              </a:rPr>
              <a:t>문자하나가</a:t>
            </a:r>
            <a:r>
              <a:rPr lang="ko-KR" altLang="en-US" dirty="0">
                <a:solidFill>
                  <a:schemeClr val="bg1">
                    <a:lumMod val="75000"/>
                  </a:schemeClr>
                </a:solidFill>
              </a:rPr>
              <a:t> 저기 </a:t>
            </a:r>
            <a:r>
              <a:rPr lang="ko-KR" altLang="en-US" dirty="0" err="1">
                <a:solidFill>
                  <a:schemeClr val="bg1">
                    <a:lumMod val="75000"/>
                  </a:schemeClr>
                </a:solidFill>
              </a:rPr>
              <a:t>있냐라고</a:t>
            </a:r>
            <a:r>
              <a:rPr lang="ko-KR" altLang="en-US" dirty="0">
                <a:solidFill>
                  <a:schemeClr val="bg1">
                    <a:lumMod val="75000"/>
                  </a:schemeClr>
                </a:solidFill>
              </a:rPr>
              <a:t> 검사하는 겁니다</a:t>
            </a:r>
            <a:r>
              <a:rPr lang="en-US" altLang="ko-KR" dirty="0">
                <a:solidFill>
                  <a:schemeClr val="bg1">
                    <a:lumMod val="75000"/>
                  </a:schemeClr>
                </a:solidFill>
              </a:rPr>
              <a:t>. </a:t>
            </a:r>
          </a:p>
        </p:txBody>
      </p:sp>
    </p:spTree>
    <p:extLst>
      <p:ext uri="{BB962C8B-B14F-4D97-AF65-F5344CB8AC3E}">
        <p14:creationId xmlns:p14="http://schemas.microsoft.com/office/powerpoint/2010/main" val="101535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81236"/>
            <a:ext cx="61912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539552" y="1657082"/>
            <a:ext cx="6696744" cy="646331"/>
          </a:xfrm>
          <a:prstGeom prst="rect">
            <a:avLst/>
          </a:prstGeom>
        </p:spPr>
        <p:txBody>
          <a:bodyPr wrap="square">
            <a:spAutoFit/>
          </a:bodyPr>
          <a:lstStyle/>
          <a:p>
            <a:r>
              <a:rPr lang="en-US" altLang="ko-KR" dirty="0">
                <a:solidFill>
                  <a:schemeClr val="bg1">
                    <a:lumMod val="75000"/>
                  </a:schemeClr>
                </a:solidFill>
              </a:rPr>
              <a:t>[a-</a:t>
            </a:r>
            <a:r>
              <a:rPr lang="en-US" altLang="ko-KR" dirty="0" err="1">
                <a:solidFill>
                  <a:schemeClr val="bg1">
                    <a:lumMod val="75000"/>
                  </a:schemeClr>
                </a:solidFill>
              </a:rPr>
              <a:t>zA</a:t>
            </a:r>
            <a:r>
              <a:rPr lang="en-US" altLang="ko-KR" dirty="0">
                <a:solidFill>
                  <a:schemeClr val="bg1">
                    <a:lumMod val="75000"/>
                  </a:schemeClr>
                </a:solidFill>
              </a:rPr>
              <a:t>-Z] </a:t>
            </a:r>
            <a:r>
              <a:rPr lang="ko-KR" altLang="en-US" dirty="0">
                <a:solidFill>
                  <a:schemeClr val="bg1">
                    <a:lumMod val="75000"/>
                  </a:schemeClr>
                </a:solidFill>
              </a:rPr>
              <a:t>이건 아무 알파벳 하나라는 뜻입니다</a:t>
            </a:r>
            <a:r>
              <a:rPr lang="en-US" altLang="ko-KR" dirty="0">
                <a:solidFill>
                  <a:schemeClr val="bg1">
                    <a:lumMod val="75000"/>
                  </a:schemeClr>
                </a:solidFill>
              </a:rPr>
              <a:t>. </a:t>
            </a:r>
          </a:p>
          <a:p>
            <a:r>
              <a:rPr lang="en-US" altLang="ko-KR" dirty="0">
                <a:solidFill>
                  <a:schemeClr val="bg1">
                    <a:lumMod val="75000"/>
                  </a:schemeClr>
                </a:solidFill>
              </a:rPr>
              <a:t>[</a:t>
            </a:r>
            <a:r>
              <a:rPr lang="ko-KR" altLang="en-US" dirty="0" err="1">
                <a:solidFill>
                  <a:schemeClr val="bg1">
                    <a:lumMod val="75000"/>
                  </a:schemeClr>
                </a:solidFill>
              </a:rPr>
              <a:t>ㄱ</a:t>
            </a:r>
            <a:r>
              <a:rPr lang="en-US" altLang="ko-KR" dirty="0">
                <a:solidFill>
                  <a:schemeClr val="bg1">
                    <a:lumMod val="75000"/>
                  </a:schemeClr>
                </a:solidFill>
              </a:rPr>
              <a:t>-</a:t>
            </a:r>
            <a:r>
              <a:rPr lang="ko-KR" altLang="en-US" dirty="0" err="1">
                <a:solidFill>
                  <a:schemeClr val="bg1">
                    <a:lumMod val="75000"/>
                  </a:schemeClr>
                </a:solidFill>
              </a:rPr>
              <a:t>ㅎ가</a:t>
            </a:r>
            <a:r>
              <a:rPr lang="en-US" altLang="ko-KR" dirty="0">
                <a:solidFill>
                  <a:schemeClr val="bg1">
                    <a:lumMod val="75000"/>
                  </a:schemeClr>
                </a:solidFill>
              </a:rPr>
              <a:t>-</a:t>
            </a:r>
            <a:r>
              <a:rPr lang="ko-KR" altLang="en-US" dirty="0" err="1">
                <a:solidFill>
                  <a:schemeClr val="bg1">
                    <a:lumMod val="75000"/>
                  </a:schemeClr>
                </a:solidFill>
              </a:rPr>
              <a:t>힣ㅏ</a:t>
            </a:r>
            <a:r>
              <a:rPr lang="en-US" altLang="ko-KR" dirty="0">
                <a:solidFill>
                  <a:schemeClr val="bg1">
                    <a:lumMod val="75000"/>
                  </a:schemeClr>
                </a:solidFill>
              </a:rPr>
              <a:t>-</a:t>
            </a:r>
            <a:r>
              <a:rPr lang="ko-KR" altLang="en-US" dirty="0" err="1">
                <a:solidFill>
                  <a:schemeClr val="bg1">
                    <a:lumMod val="75000"/>
                  </a:schemeClr>
                </a:solidFill>
              </a:rPr>
              <a:t>ㅣ</a:t>
            </a:r>
            <a:r>
              <a:rPr lang="en-US" altLang="ko-KR" dirty="0">
                <a:solidFill>
                  <a:schemeClr val="bg1">
                    <a:lumMod val="75000"/>
                  </a:schemeClr>
                </a:solidFill>
              </a:rPr>
              <a:t>] </a:t>
            </a:r>
            <a:r>
              <a:rPr lang="ko-KR" altLang="en-US" dirty="0">
                <a:solidFill>
                  <a:schemeClr val="bg1">
                    <a:lumMod val="75000"/>
                  </a:schemeClr>
                </a:solidFill>
              </a:rPr>
              <a:t>이건 아무 한글 하나라는 뜻입니다</a:t>
            </a:r>
            <a:r>
              <a:rPr lang="en-US" altLang="ko-KR" dirty="0">
                <a:solidFill>
                  <a:schemeClr val="bg1">
                    <a:lumMod val="75000"/>
                  </a:schemeClr>
                </a:solidFill>
              </a:rPr>
              <a:t>. </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71750"/>
            <a:ext cx="39909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683568" y="3295650"/>
            <a:ext cx="7128792" cy="646331"/>
          </a:xfrm>
          <a:prstGeom prst="rect">
            <a:avLst/>
          </a:prstGeom>
        </p:spPr>
        <p:txBody>
          <a:bodyPr wrap="square">
            <a:spAutoFit/>
          </a:bodyPr>
          <a:lstStyle/>
          <a:p>
            <a:r>
              <a:rPr lang="ko-KR" altLang="en-US" dirty="0">
                <a:solidFill>
                  <a:schemeClr val="bg1">
                    <a:lumMod val="75000"/>
                  </a:schemeClr>
                </a:solidFill>
              </a:rPr>
              <a:t>백슬래시</a:t>
            </a:r>
            <a:r>
              <a:rPr lang="en-US" altLang="ko-KR" dirty="0">
                <a:solidFill>
                  <a:schemeClr val="bg1">
                    <a:lumMod val="75000"/>
                  </a:schemeClr>
                </a:solidFill>
              </a:rPr>
              <a:t>S </a:t>
            </a:r>
            <a:r>
              <a:rPr lang="ko-KR" altLang="en-US" dirty="0">
                <a:solidFill>
                  <a:schemeClr val="bg1">
                    <a:lumMod val="75000"/>
                  </a:schemeClr>
                </a:solidFill>
              </a:rPr>
              <a:t>는 특수문자 포함 </a:t>
            </a:r>
            <a:r>
              <a:rPr lang="ko-KR" altLang="en-US" dirty="0" err="1">
                <a:solidFill>
                  <a:schemeClr val="bg1">
                    <a:lumMod val="75000"/>
                  </a:schemeClr>
                </a:solidFill>
              </a:rPr>
              <a:t>아무문자</a:t>
            </a:r>
            <a:r>
              <a:rPr lang="ko-KR" altLang="en-US" dirty="0">
                <a:solidFill>
                  <a:schemeClr val="bg1">
                    <a:lumMod val="75000"/>
                  </a:schemeClr>
                </a:solidFill>
              </a:rPr>
              <a:t> </a:t>
            </a:r>
            <a:r>
              <a:rPr lang="en-US" altLang="ko-KR" dirty="0">
                <a:solidFill>
                  <a:schemeClr val="bg1">
                    <a:lumMod val="75000"/>
                  </a:schemeClr>
                </a:solidFill>
              </a:rPr>
              <a:t>1</a:t>
            </a:r>
            <a:r>
              <a:rPr lang="ko-KR" altLang="en-US" dirty="0">
                <a:solidFill>
                  <a:schemeClr val="bg1">
                    <a:lumMod val="75000"/>
                  </a:schemeClr>
                </a:solidFill>
              </a:rPr>
              <a:t>개라는 뜻입니다</a:t>
            </a:r>
            <a:r>
              <a:rPr lang="en-US" altLang="ko-KR" dirty="0">
                <a:solidFill>
                  <a:schemeClr val="bg1">
                    <a:lumMod val="75000"/>
                  </a:schemeClr>
                </a:solidFill>
              </a:rPr>
              <a:t>. </a:t>
            </a:r>
          </a:p>
          <a:p>
            <a:r>
              <a:rPr lang="ko-KR" altLang="en-US" dirty="0">
                <a:solidFill>
                  <a:schemeClr val="bg1">
                    <a:lumMod val="75000"/>
                  </a:schemeClr>
                </a:solidFill>
              </a:rPr>
              <a:t>자판의 원화기호가 백슬래시입니다</a:t>
            </a:r>
            <a:r>
              <a:rPr lang="en-US" altLang="ko-KR" dirty="0">
                <a:solidFill>
                  <a:schemeClr val="bg1">
                    <a:lumMod val="75000"/>
                  </a:schemeClr>
                </a:solidFill>
              </a:rPr>
              <a:t>.</a:t>
            </a:r>
          </a:p>
        </p:txBody>
      </p:sp>
    </p:spTree>
    <p:extLst>
      <p:ext uri="{BB962C8B-B14F-4D97-AF65-F5344CB8AC3E}">
        <p14:creationId xmlns:p14="http://schemas.microsoft.com/office/powerpoint/2010/main" val="378095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7584" y="193204"/>
            <a:ext cx="2304256" cy="952500"/>
          </a:xfrm>
        </p:spPr>
        <p:txBody>
          <a:bodyPr>
            <a:normAutofit/>
          </a:bodyPr>
          <a:lstStyle/>
          <a:p>
            <a:pPr algn="l"/>
            <a:r>
              <a:rPr lang="ko-KR" altLang="en-US" sz="3600" dirty="0">
                <a:solidFill>
                  <a:schemeClr val="accent5">
                    <a:lumMod val="50000"/>
                  </a:schemeClr>
                </a:solidFill>
                <a:latin typeface="HY강B" pitchFamily="18" charset="-127"/>
                <a:ea typeface="HY강B" pitchFamily="18" charset="-127"/>
              </a:rPr>
              <a:t>문법</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9348"/>
            <a:ext cx="23336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345332"/>
            <a:ext cx="32194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직선 연결선 4"/>
          <p:cNvCxnSpPr/>
          <p:nvPr/>
        </p:nvCxnSpPr>
        <p:spPr>
          <a:xfrm>
            <a:off x="827584" y="985292"/>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451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3244"/>
            <a:ext cx="46196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656382" y="1489348"/>
            <a:ext cx="6507906" cy="646331"/>
          </a:xfrm>
          <a:prstGeom prst="rect">
            <a:avLst/>
          </a:prstGeom>
        </p:spPr>
        <p:txBody>
          <a:bodyPr wrap="square">
            <a:spAutoFit/>
          </a:bodyPr>
          <a:lstStyle/>
          <a:p>
            <a:r>
              <a:rPr lang="en-US" altLang="ko-KR" dirty="0">
                <a:solidFill>
                  <a:schemeClr val="bg1">
                    <a:lumMod val="75000"/>
                  </a:schemeClr>
                </a:solidFill>
              </a:rPr>
              <a:t>^a </a:t>
            </a:r>
            <a:r>
              <a:rPr lang="ko-KR" altLang="en-US" dirty="0">
                <a:solidFill>
                  <a:schemeClr val="bg1">
                    <a:lumMod val="75000"/>
                  </a:schemeClr>
                </a:solidFill>
              </a:rPr>
              <a:t>라고 적으면 </a:t>
            </a:r>
            <a:r>
              <a:rPr lang="en-US" altLang="ko-KR" dirty="0">
                <a:solidFill>
                  <a:schemeClr val="bg1">
                    <a:lumMod val="75000"/>
                  </a:schemeClr>
                </a:solidFill>
              </a:rPr>
              <a:t>a</a:t>
            </a:r>
            <a:r>
              <a:rPr lang="ko-KR" altLang="en-US" dirty="0">
                <a:solidFill>
                  <a:schemeClr val="bg1">
                    <a:lumMod val="75000"/>
                  </a:schemeClr>
                </a:solidFill>
              </a:rPr>
              <a:t>로 시작하는지 검사할 수 있습니다</a:t>
            </a:r>
            <a:r>
              <a:rPr lang="en-US" altLang="ko-KR" dirty="0">
                <a:solidFill>
                  <a:schemeClr val="bg1">
                    <a:lumMod val="75000"/>
                  </a:schemeClr>
                </a:solidFill>
              </a:rPr>
              <a:t>.</a:t>
            </a:r>
          </a:p>
          <a:p>
            <a:r>
              <a:rPr lang="en-US" altLang="ko-KR" dirty="0">
                <a:solidFill>
                  <a:schemeClr val="bg1">
                    <a:lumMod val="75000"/>
                  </a:schemeClr>
                </a:solidFill>
              </a:rPr>
              <a:t>e$ </a:t>
            </a:r>
            <a:r>
              <a:rPr lang="ko-KR" altLang="en-US" dirty="0">
                <a:solidFill>
                  <a:schemeClr val="bg1">
                    <a:lumMod val="75000"/>
                  </a:schemeClr>
                </a:solidFill>
              </a:rPr>
              <a:t>라고 적으면 </a:t>
            </a:r>
            <a:r>
              <a:rPr lang="en-US" altLang="ko-KR" dirty="0">
                <a:solidFill>
                  <a:schemeClr val="bg1">
                    <a:lumMod val="75000"/>
                  </a:schemeClr>
                </a:solidFill>
              </a:rPr>
              <a:t>e</a:t>
            </a:r>
            <a:r>
              <a:rPr lang="ko-KR" altLang="en-US" dirty="0">
                <a:solidFill>
                  <a:schemeClr val="bg1">
                    <a:lumMod val="75000"/>
                  </a:schemeClr>
                </a:solidFill>
              </a:rPr>
              <a:t>로 끝나는지 검사할 수 있습니다</a:t>
            </a:r>
            <a:r>
              <a:rPr lang="en-US" altLang="ko-KR" dirty="0">
                <a:solidFill>
                  <a:schemeClr val="bg1">
                    <a:lumMod val="75000"/>
                  </a:schemeClr>
                </a:solidFill>
              </a:rPr>
              <a:t>.</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80" y="2276475"/>
            <a:ext cx="39814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678880" y="3001516"/>
            <a:ext cx="7565528" cy="923330"/>
          </a:xfrm>
          <a:prstGeom prst="rect">
            <a:avLst/>
          </a:prstGeom>
        </p:spPr>
        <p:txBody>
          <a:bodyPr wrap="square">
            <a:spAutoFit/>
          </a:bodyPr>
          <a:lstStyle/>
          <a:p>
            <a:r>
              <a:rPr lang="en-US" altLang="ko-KR" dirty="0">
                <a:solidFill>
                  <a:schemeClr val="bg1">
                    <a:lumMod val="75000"/>
                  </a:schemeClr>
                </a:solidFill>
              </a:rPr>
              <a:t>| </a:t>
            </a:r>
            <a:r>
              <a:rPr lang="ko-KR" altLang="en-US" dirty="0">
                <a:solidFill>
                  <a:schemeClr val="bg1">
                    <a:lumMod val="75000"/>
                  </a:schemeClr>
                </a:solidFill>
              </a:rPr>
              <a:t>이건 </a:t>
            </a:r>
            <a:r>
              <a:rPr lang="en-US" altLang="ko-KR" dirty="0">
                <a:solidFill>
                  <a:schemeClr val="bg1">
                    <a:lumMod val="75000"/>
                  </a:schemeClr>
                </a:solidFill>
              </a:rPr>
              <a:t>or </a:t>
            </a:r>
            <a:r>
              <a:rPr lang="ko-KR" altLang="en-US" dirty="0">
                <a:solidFill>
                  <a:schemeClr val="bg1">
                    <a:lumMod val="75000"/>
                  </a:schemeClr>
                </a:solidFill>
              </a:rPr>
              <a:t>기호입니다</a:t>
            </a:r>
            <a:r>
              <a:rPr lang="en-US" altLang="ko-KR" dirty="0">
                <a:solidFill>
                  <a:schemeClr val="bg1">
                    <a:lumMod val="75000"/>
                  </a:schemeClr>
                </a:solidFill>
              </a:rPr>
              <a:t>.</a:t>
            </a:r>
          </a:p>
          <a:p>
            <a:r>
              <a:rPr lang="ko-KR" altLang="en-US" dirty="0">
                <a:solidFill>
                  <a:schemeClr val="bg1">
                    <a:lumMod val="75000"/>
                  </a:schemeClr>
                </a:solidFill>
              </a:rPr>
              <a:t>그래서 위 코드는 </a:t>
            </a:r>
            <a:r>
              <a:rPr lang="en-US" altLang="ko-KR" dirty="0">
                <a:solidFill>
                  <a:schemeClr val="bg1">
                    <a:lumMod val="75000"/>
                  </a:schemeClr>
                </a:solidFill>
              </a:rPr>
              <a:t>e </a:t>
            </a:r>
            <a:r>
              <a:rPr lang="ko-KR" altLang="en-US" dirty="0">
                <a:solidFill>
                  <a:schemeClr val="bg1">
                    <a:lumMod val="75000"/>
                  </a:schemeClr>
                </a:solidFill>
              </a:rPr>
              <a:t>또는 </a:t>
            </a:r>
            <a:r>
              <a:rPr lang="en-US" altLang="ko-KR" dirty="0">
                <a:solidFill>
                  <a:schemeClr val="bg1">
                    <a:lumMod val="75000"/>
                  </a:schemeClr>
                </a:solidFill>
              </a:rPr>
              <a:t>f</a:t>
            </a:r>
            <a:r>
              <a:rPr lang="ko-KR" altLang="en-US" dirty="0">
                <a:solidFill>
                  <a:schemeClr val="bg1">
                    <a:lumMod val="75000"/>
                  </a:schemeClr>
                </a:solidFill>
              </a:rPr>
              <a:t>중 아무거나 한 문자가 있나 </a:t>
            </a:r>
            <a:r>
              <a:rPr lang="ko-KR" altLang="en-US" dirty="0" err="1">
                <a:solidFill>
                  <a:schemeClr val="bg1">
                    <a:lumMod val="75000"/>
                  </a:schemeClr>
                </a:solidFill>
              </a:rPr>
              <a:t>검사가능합니다</a:t>
            </a:r>
            <a:r>
              <a:rPr lang="en-US" altLang="ko-KR" dirty="0">
                <a:solidFill>
                  <a:schemeClr val="bg1">
                    <a:lumMod val="75000"/>
                  </a:schemeClr>
                </a:solidFill>
              </a:rPr>
              <a:t>.</a:t>
            </a:r>
          </a:p>
          <a:p>
            <a:r>
              <a:rPr lang="ko-KR" altLang="en-US" dirty="0">
                <a:solidFill>
                  <a:schemeClr val="bg1">
                    <a:lumMod val="75000"/>
                  </a:schemeClr>
                </a:solidFill>
              </a:rPr>
              <a:t>정규식에선 </a:t>
            </a:r>
            <a:r>
              <a:rPr lang="ko-KR" altLang="en-US" dirty="0" err="1">
                <a:solidFill>
                  <a:schemeClr val="bg1">
                    <a:lumMod val="75000"/>
                  </a:schemeClr>
                </a:solidFill>
              </a:rPr>
              <a:t>괄호맘대로</a:t>
            </a:r>
            <a:r>
              <a:rPr lang="ko-KR" altLang="en-US" dirty="0">
                <a:solidFill>
                  <a:schemeClr val="bg1">
                    <a:lumMod val="75000"/>
                  </a:schemeClr>
                </a:solidFill>
              </a:rPr>
              <a:t> 칠 수 있습니다</a:t>
            </a:r>
            <a:r>
              <a:rPr lang="en-US" altLang="ko-KR" dirty="0">
                <a:solidFill>
                  <a:schemeClr val="bg1">
                    <a:lumMod val="75000"/>
                  </a:schemeClr>
                </a:solidFill>
              </a:rPr>
              <a:t>. </a:t>
            </a:r>
          </a:p>
        </p:txBody>
      </p:sp>
    </p:spTree>
    <p:extLst>
      <p:ext uri="{BB962C8B-B14F-4D97-AF65-F5344CB8AC3E}">
        <p14:creationId xmlns:p14="http://schemas.microsoft.com/office/powerpoint/2010/main" val="4018950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25252"/>
            <a:ext cx="53435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755576" y="1417340"/>
            <a:ext cx="7776864" cy="1200329"/>
          </a:xfrm>
          <a:prstGeom prst="rect">
            <a:avLst/>
          </a:prstGeom>
        </p:spPr>
        <p:txBody>
          <a:bodyPr wrap="square">
            <a:spAutoFit/>
          </a:bodyPr>
          <a:lstStyle/>
          <a:p>
            <a:r>
              <a:rPr lang="en-US" altLang="ko-KR" dirty="0">
                <a:solidFill>
                  <a:schemeClr val="bg1">
                    <a:lumMod val="75000"/>
                  </a:schemeClr>
                </a:solidFill>
              </a:rPr>
              <a:t>+ </a:t>
            </a:r>
            <a:r>
              <a:rPr lang="ko-KR" altLang="en-US" dirty="0">
                <a:solidFill>
                  <a:schemeClr val="bg1">
                    <a:lumMod val="75000"/>
                  </a:schemeClr>
                </a:solidFill>
              </a:rPr>
              <a:t>기호를 붙여주시면 뒤에 오는 글자들도 </a:t>
            </a:r>
            <a:r>
              <a:rPr lang="en-US" altLang="ko-KR" dirty="0">
                <a:solidFill>
                  <a:schemeClr val="bg1">
                    <a:lumMod val="75000"/>
                  </a:schemeClr>
                </a:solidFill>
              </a:rPr>
              <a:t>a</a:t>
            </a:r>
            <a:r>
              <a:rPr lang="ko-KR" altLang="en-US" dirty="0">
                <a:solidFill>
                  <a:schemeClr val="bg1">
                    <a:lumMod val="75000"/>
                  </a:schemeClr>
                </a:solidFill>
              </a:rPr>
              <a:t>와 일치하면 반복해서 쭉 찾아달라는 뜻입니다</a:t>
            </a:r>
            <a:r>
              <a:rPr lang="en-US" altLang="ko-KR" dirty="0">
                <a:solidFill>
                  <a:schemeClr val="bg1">
                    <a:lumMod val="75000"/>
                  </a:schemeClr>
                </a:solidFill>
              </a:rPr>
              <a:t>.</a:t>
            </a:r>
          </a:p>
          <a:p>
            <a:r>
              <a:rPr lang="ko-KR" altLang="en-US" dirty="0">
                <a:solidFill>
                  <a:schemeClr val="bg1">
                    <a:lumMod val="75000"/>
                  </a:schemeClr>
                </a:solidFill>
              </a:rPr>
              <a:t>왜냐면 </a:t>
            </a:r>
            <a:r>
              <a:rPr lang="en-US" altLang="ko-KR" dirty="0">
                <a:solidFill>
                  <a:schemeClr val="bg1">
                    <a:lumMod val="75000"/>
                  </a:schemeClr>
                </a:solidFill>
              </a:rPr>
              <a:t>/a/</a:t>
            </a:r>
            <a:r>
              <a:rPr lang="ko-KR" altLang="en-US" dirty="0">
                <a:solidFill>
                  <a:schemeClr val="bg1">
                    <a:lumMod val="75000"/>
                  </a:schemeClr>
                </a:solidFill>
              </a:rPr>
              <a:t>는 </a:t>
            </a:r>
            <a:r>
              <a:rPr lang="en-US" altLang="ko-KR" dirty="0">
                <a:solidFill>
                  <a:schemeClr val="bg1">
                    <a:lumMod val="75000"/>
                  </a:schemeClr>
                </a:solidFill>
              </a:rPr>
              <a:t>a</a:t>
            </a:r>
            <a:r>
              <a:rPr lang="ko-KR" altLang="en-US" dirty="0">
                <a:solidFill>
                  <a:schemeClr val="bg1">
                    <a:lumMod val="75000"/>
                  </a:schemeClr>
                </a:solidFill>
              </a:rPr>
              <a:t>를 다 </a:t>
            </a:r>
            <a:r>
              <a:rPr lang="ko-KR" altLang="en-US" dirty="0" err="1">
                <a:solidFill>
                  <a:schemeClr val="bg1">
                    <a:lumMod val="75000"/>
                  </a:schemeClr>
                </a:solidFill>
              </a:rPr>
              <a:t>찾으라는게</a:t>
            </a:r>
            <a:r>
              <a:rPr lang="ko-KR" altLang="en-US" dirty="0">
                <a:solidFill>
                  <a:schemeClr val="bg1">
                    <a:lumMod val="75000"/>
                  </a:schemeClr>
                </a:solidFill>
              </a:rPr>
              <a:t> 아니라 </a:t>
            </a:r>
            <a:r>
              <a:rPr lang="en-US" altLang="ko-KR" dirty="0">
                <a:solidFill>
                  <a:schemeClr val="bg1">
                    <a:lumMod val="75000"/>
                  </a:schemeClr>
                </a:solidFill>
              </a:rPr>
              <a:t>a </a:t>
            </a:r>
            <a:r>
              <a:rPr lang="ko-KR" altLang="en-US" dirty="0" err="1">
                <a:solidFill>
                  <a:schemeClr val="bg1">
                    <a:lumMod val="75000"/>
                  </a:schemeClr>
                </a:solidFill>
              </a:rPr>
              <a:t>한개를</a:t>
            </a:r>
            <a:r>
              <a:rPr lang="ko-KR" altLang="en-US" dirty="0">
                <a:solidFill>
                  <a:schemeClr val="bg1">
                    <a:lumMod val="75000"/>
                  </a:schemeClr>
                </a:solidFill>
              </a:rPr>
              <a:t> 찾으라는 뜻입니다</a:t>
            </a:r>
            <a:r>
              <a:rPr lang="en-US" altLang="ko-KR" dirty="0">
                <a:solidFill>
                  <a:schemeClr val="bg1">
                    <a:lumMod val="75000"/>
                  </a:schemeClr>
                </a:solidFill>
              </a:rPr>
              <a:t>.</a:t>
            </a:r>
          </a:p>
          <a:p>
            <a:r>
              <a:rPr lang="en-US" altLang="ko-KR" dirty="0" err="1">
                <a:solidFill>
                  <a:schemeClr val="bg1">
                    <a:lumMod val="75000"/>
                  </a:schemeClr>
                </a:solidFill>
              </a:rPr>
              <a:t>aaaaa</a:t>
            </a:r>
            <a:r>
              <a:rPr lang="en-US" altLang="ko-KR" dirty="0">
                <a:solidFill>
                  <a:schemeClr val="bg1">
                    <a:lumMod val="75000"/>
                  </a:schemeClr>
                </a:solidFill>
              </a:rPr>
              <a:t> </a:t>
            </a:r>
            <a:r>
              <a:rPr lang="ko-KR" altLang="en-US" dirty="0">
                <a:solidFill>
                  <a:schemeClr val="bg1">
                    <a:lumMod val="75000"/>
                  </a:schemeClr>
                </a:solidFill>
              </a:rPr>
              <a:t>이런걸 찾고 싶으면 </a:t>
            </a:r>
            <a:r>
              <a:rPr lang="en-US" altLang="ko-KR" dirty="0">
                <a:solidFill>
                  <a:schemeClr val="bg1">
                    <a:lumMod val="75000"/>
                  </a:schemeClr>
                </a:solidFill>
              </a:rPr>
              <a:t>/a+/ </a:t>
            </a:r>
            <a:r>
              <a:rPr lang="ko-KR" altLang="en-US" dirty="0">
                <a:solidFill>
                  <a:schemeClr val="bg1">
                    <a:lumMod val="75000"/>
                  </a:schemeClr>
                </a:solidFill>
              </a:rPr>
              <a:t>쓰면 됩니다</a:t>
            </a:r>
            <a:r>
              <a:rPr lang="en-US" altLang="ko-KR" dirty="0">
                <a:solidFill>
                  <a:schemeClr val="bg1">
                    <a:lumMod val="75000"/>
                  </a:schemeClr>
                </a:solidFill>
              </a:rPr>
              <a:t>. </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81" y="2857500"/>
            <a:ext cx="46101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730076" y="3577580"/>
            <a:ext cx="8090396" cy="1477328"/>
          </a:xfrm>
          <a:prstGeom prst="rect">
            <a:avLst/>
          </a:prstGeom>
        </p:spPr>
        <p:txBody>
          <a:bodyPr wrap="square">
            <a:spAutoFit/>
          </a:bodyPr>
          <a:lstStyle/>
          <a:p>
            <a:r>
              <a:rPr lang="ko-KR" altLang="en-US" dirty="0">
                <a:solidFill>
                  <a:schemeClr val="bg1">
                    <a:lumMod val="75000"/>
                  </a:schemeClr>
                </a:solidFill>
              </a:rPr>
              <a:t>이건 그럼 뭘까요</a:t>
            </a:r>
            <a:r>
              <a:rPr lang="en-US" altLang="ko-KR" dirty="0">
                <a:solidFill>
                  <a:schemeClr val="bg1">
                    <a:lumMod val="75000"/>
                  </a:schemeClr>
                </a:solidFill>
              </a:rPr>
              <a:t>.</a:t>
            </a:r>
          </a:p>
          <a:p>
            <a:r>
              <a:rPr lang="en-US" altLang="ko-KR" dirty="0">
                <a:solidFill>
                  <a:schemeClr val="bg1">
                    <a:lumMod val="75000"/>
                  </a:schemeClr>
                </a:solidFill>
              </a:rPr>
              <a:t>-&gt; </a:t>
            </a:r>
            <a:r>
              <a:rPr lang="ko-KR" altLang="en-US" dirty="0">
                <a:solidFill>
                  <a:schemeClr val="bg1">
                    <a:lumMod val="75000"/>
                  </a:schemeClr>
                </a:solidFill>
              </a:rPr>
              <a:t>모든 문자 </a:t>
            </a:r>
            <a:r>
              <a:rPr lang="ko-KR" altLang="en-US" dirty="0" err="1">
                <a:solidFill>
                  <a:schemeClr val="bg1">
                    <a:lumMod val="75000"/>
                  </a:schemeClr>
                </a:solidFill>
              </a:rPr>
              <a:t>여러개</a:t>
            </a:r>
            <a:r>
              <a:rPr lang="ko-KR" altLang="en-US" dirty="0">
                <a:solidFill>
                  <a:schemeClr val="bg1">
                    <a:lumMod val="75000"/>
                  </a:schemeClr>
                </a:solidFill>
              </a:rPr>
              <a:t> 다음에 </a:t>
            </a:r>
            <a:r>
              <a:rPr lang="en-US" altLang="ko-KR" dirty="0">
                <a:solidFill>
                  <a:schemeClr val="bg1">
                    <a:lumMod val="75000"/>
                  </a:schemeClr>
                </a:solidFill>
              </a:rPr>
              <a:t>t</a:t>
            </a:r>
            <a:r>
              <a:rPr lang="ko-KR" altLang="en-US" dirty="0">
                <a:solidFill>
                  <a:schemeClr val="bg1">
                    <a:lumMod val="75000"/>
                  </a:schemeClr>
                </a:solidFill>
              </a:rPr>
              <a:t>라는 글자가 있냐를 검사해주는 정규식입니다</a:t>
            </a:r>
            <a:r>
              <a:rPr lang="en-US" altLang="ko-KR" dirty="0">
                <a:solidFill>
                  <a:schemeClr val="bg1">
                    <a:lumMod val="75000"/>
                  </a:schemeClr>
                </a:solidFill>
              </a:rPr>
              <a:t>. </a:t>
            </a:r>
          </a:p>
          <a:p>
            <a:r>
              <a:rPr lang="en-US" altLang="ko-KR" dirty="0" err="1">
                <a:solidFill>
                  <a:schemeClr val="bg1">
                    <a:lumMod val="75000"/>
                  </a:schemeClr>
                </a:solidFill>
              </a:rPr>
              <a:t>aaaaat</a:t>
            </a:r>
            <a:r>
              <a:rPr lang="en-US" altLang="ko-KR" dirty="0">
                <a:solidFill>
                  <a:schemeClr val="bg1">
                    <a:lumMod val="75000"/>
                  </a:schemeClr>
                </a:solidFill>
              </a:rPr>
              <a:t> </a:t>
            </a:r>
          </a:p>
          <a:p>
            <a:r>
              <a:rPr lang="en-US" altLang="ko-KR" dirty="0" err="1">
                <a:solidFill>
                  <a:schemeClr val="bg1">
                    <a:lumMod val="75000"/>
                  </a:schemeClr>
                </a:solidFill>
              </a:rPr>
              <a:t>bbt</a:t>
            </a:r>
            <a:endParaRPr lang="en-US" altLang="ko-KR" dirty="0">
              <a:solidFill>
                <a:schemeClr val="bg1">
                  <a:lumMod val="75000"/>
                </a:schemeClr>
              </a:solidFill>
            </a:endParaRPr>
          </a:p>
          <a:p>
            <a:r>
              <a:rPr lang="ko-KR" altLang="en-US" dirty="0">
                <a:solidFill>
                  <a:schemeClr val="bg1">
                    <a:lumMod val="75000"/>
                  </a:schemeClr>
                </a:solidFill>
              </a:rPr>
              <a:t>이런 것들을 잘 찾아주겠군요</a:t>
            </a:r>
            <a:r>
              <a:rPr lang="en-US" altLang="ko-KR" dirty="0">
                <a:solidFill>
                  <a:schemeClr val="bg1">
                    <a:lumMod val="75000"/>
                  </a:schemeClr>
                </a:solidFill>
              </a:rPr>
              <a:t>. </a:t>
            </a:r>
          </a:p>
        </p:txBody>
      </p:sp>
    </p:spTree>
    <p:extLst>
      <p:ext uri="{BB962C8B-B14F-4D97-AF65-F5344CB8AC3E}">
        <p14:creationId xmlns:p14="http://schemas.microsoft.com/office/powerpoint/2010/main" val="2620010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395536" y="193788"/>
            <a:ext cx="648126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8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간단히 작성해보는 </a:t>
            </a:r>
            <a:r>
              <a:rPr kumimoji="1" lang="ko-KR" sz="2800" b="1"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이메일</a:t>
            </a:r>
            <a:r>
              <a:rPr kumimoji="1" lang="ko-KR" sz="28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정규식</a:t>
            </a:r>
            <a:r>
              <a:rPr kumimoji="1" lang="ko-KR" sz="2800" b="1"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2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9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이메일은</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어쩌구</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어쩌구</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어쩌구</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이렇게 </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되어야합니다</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endParaRPr kumimoji="1" lang="ko-KR" altLang="ko-KR" sz="9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모든 문자 사이에 </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그리고 </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이라는 특수문자가 </a:t>
            </a:r>
            <a:r>
              <a:rPr kumimoji="1" lang="ko-KR"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와야합니다</a:t>
            </a:r>
            <a:r>
              <a:rPr kumimoji="1" lang="ko-KR" altLang="ko-KR"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2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49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7380"/>
            <a:ext cx="46767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467544" y="2569468"/>
            <a:ext cx="7920880" cy="1477328"/>
          </a:xfrm>
          <a:prstGeom prst="rect">
            <a:avLst/>
          </a:prstGeom>
        </p:spPr>
        <p:txBody>
          <a:bodyPr wrap="square">
            <a:spAutoFit/>
          </a:bodyPr>
          <a:lstStyle/>
          <a:p>
            <a:r>
              <a:rPr lang="ko-KR" altLang="en-US" dirty="0">
                <a:solidFill>
                  <a:schemeClr val="bg1">
                    <a:lumMod val="75000"/>
                  </a:schemeClr>
                </a:solidFill>
              </a:rPr>
              <a:t>이렇게 쓰면 되겠습니다</a:t>
            </a:r>
            <a:r>
              <a:rPr lang="en-US" altLang="ko-KR" dirty="0">
                <a:solidFill>
                  <a:schemeClr val="bg1">
                    <a:lumMod val="75000"/>
                  </a:schemeClr>
                </a:solidFill>
              </a:rPr>
              <a:t>.</a:t>
            </a:r>
          </a:p>
          <a:p>
            <a:r>
              <a:rPr lang="en-US" altLang="ko-KR" dirty="0">
                <a:solidFill>
                  <a:schemeClr val="bg1">
                    <a:lumMod val="75000"/>
                  </a:schemeClr>
                </a:solidFill>
              </a:rPr>
              <a:t>\. </a:t>
            </a:r>
            <a:r>
              <a:rPr lang="ko-KR" altLang="en-US" dirty="0">
                <a:solidFill>
                  <a:schemeClr val="bg1">
                    <a:lumMod val="75000"/>
                  </a:schemeClr>
                </a:solidFill>
              </a:rPr>
              <a:t>이라는 기호는 왜 이렇게 </a:t>
            </a:r>
            <a:r>
              <a:rPr lang="ko-KR" altLang="en-US" dirty="0" err="1">
                <a:solidFill>
                  <a:schemeClr val="bg1">
                    <a:lumMod val="75000"/>
                  </a:schemeClr>
                </a:solidFill>
              </a:rPr>
              <a:t>썼냐면</a:t>
            </a:r>
            <a:r>
              <a:rPr lang="ko-KR" altLang="en-US" dirty="0">
                <a:solidFill>
                  <a:schemeClr val="bg1">
                    <a:lumMod val="75000"/>
                  </a:schemeClr>
                </a:solidFill>
              </a:rPr>
              <a:t> 마침표는 </a:t>
            </a:r>
            <a:r>
              <a:rPr lang="ko-KR" altLang="en-US" dirty="0" err="1">
                <a:solidFill>
                  <a:schemeClr val="bg1">
                    <a:lumMod val="75000"/>
                  </a:schemeClr>
                </a:solidFill>
              </a:rPr>
              <a:t>정규식에서</a:t>
            </a:r>
            <a:r>
              <a:rPr lang="ko-KR" altLang="en-US" dirty="0">
                <a:solidFill>
                  <a:schemeClr val="bg1">
                    <a:lumMod val="75000"/>
                  </a:schemeClr>
                </a:solidFill>
              </a:rPr>
              <a:t> 특수한 문법이기 때문에</a:t>
            </a:r>
          </a:p>
          <a:p>
            <a:r>
              <a:rPr lang="ko-KR" altLang="en-US" dirty="0">
                <a:solidFill>
                  <a:schemeClr val="bg1">
                    <a:lumMod val="75000"/>
                  </a:schemeClr>
                </a:solidFill>
              </a:rPr>
              <a:t>마침표 문법을 </a:t>
            </a:r>
            <a:r>
              <a:rPr lang="ko-KR" altLang="en-US" dirty="0" err="1">
                <a:solidFill>
                  <a:schemeClr val="bg1">
                    <a:lumMod val="75000"/>
                  </a:schemeClr>
                </a:solidFill>
              </a:rPr>
              <a:t>쓰는게</a:t>
            </a:r>
            <a:r>
              <a:rPr lang="ko-KR" altLang="en-US" dirty="0">
                <a:solidFill>
                  <a:schemeClr val="bg1">
                    <a:lumMod val="75000"/>
                  </a:schemeClr>
                </a:solidFill>
              </a:rPr>
              <a:t> 아니라 진짜 마침표를 </a:t>
            </a:r>
            <a:r>
              <a:rPr lang="ko-KR" altLang="en-US" dirty="0" err="1">
                <a:solidFill>
                  <a:schemeClr val="bg1">
                    <a:lumMod val="75000"/>
                  </a:schemeClr>
                </a:solidFill>
              </a:rPr>
              <a:t>찾아달라라는</a:t>
            </a:r>
            <a:r>
              <a:rPr lang="ko-KR" altLang="en-US" dirty="0">
                <a:solidFill>
                  <a:schemeClr val="bg1">
                    <a:lumMod val="75000"/>
                  </a:schemeClr>
                </a:solidFill>
              </a:rPr>
              <a:t> 의미로 쓰려면 백슬래시를 앞에 </a:t>
            </a:r>
            <a:r>
              <a:rPr lang="ko-KR" altLang="en-US" dirty="0" err="1">
                <a:solidFill>
                  <a:schemeClr val="bg1">
                    <a:lumMod val="75000"/>
                  </a:schemeClr>
                </a:solidFill>
              </a:rPr>
              <a:t>붙여야합니다</a:t>
            </a:r>
            <a:r>
              <a:rPr lang="en-US" altLang="ko-KR" dirty="0">
                <a:solidFill>
                  <a:schemeClr val="bg1">
                    <a:lumMod val="75000"/>
                  </a:schemeClr>
                </a:solidFill>
              </a:rPr>
              <a:t>.</a:t>
            </a:r>
          </a:p>
        </p:txBody>
      </p:sp>
    </p:spTree>
    <p:extLst>
      <p:ext uri="{BB962C8B-B14F-4D97-AF65-F5344CB8AC3E}">
        <p14:creationId xmlns:p14="http://schemas.microsoft.com/office/powerpoint/2010/main" val="586782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95536" y="209176"/>
            <a:ext cx="6946132"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4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그럼 </a:t>
            </a:r>
            <a:r>
              <a:rPr kumimoji="1" lang="ko-KR" sz="2400" b="1"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폼전송시</a:t>
            </a:r>
            <a:r>
              <a:rPr kumimoji="1" lang="ko-KR" sz="24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a:t>
            </a:r>
            <a:r>
              <a:rPr kumimoji="1" lang="ko-KR" sz="2400" b="1"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이메일</a:t>
            </a:r>
            <a:r>
              <a:rPr kumimoji="1" lang="ko-KR" sz="2400" b="1"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형식 검증은 어떻게 할까요</a:t>
            </a:r>
            <a:endParaRPr kumimoji="1" lang="ko-KR" sz="24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공백검사랑 별 차이가 없습니다</a:t>
            </a:r>
            <a:r>
              <a:rPr kumimoji="1" lang="ko-KR" altLang="ko-KR" sz="16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endParaRPr kumimoji="1" lang="ko-KR" altLang="ko-KR" sz="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저번 강좌에서 공백검사 부분을 작성했는데 공백검사 부분 대신에</a:t>
            </a:r>
            <a:r>
              <a:rPr kumimoji="1" lang="ko-KR" sz="16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err="1">
                <a:ln>
                  <a:noFill/>
                </a:ln>
                <a:solidFill>
                  <a:schemeClr val="bg1">
                    <a:lumMod val="75000"/>
                  </a:schemeClr>
                </a:solidFill>
                <a:effectLst/>
                <a:latin typeface="굴림" pitchFamily="50" charset="-127"/>
                <a:ea typeface="nanumsquare"/>
                <a:cs typeface="굴림" pitchFamily="50" charset="-127"/>
              </a:rPr>
              <a:t>이메일</a:t>
            </a:r>
            <a:r>
              <a:rPr kumimoji="1" lang="ko-KR" sz="16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 정규식과 부합하는지 검사를 해주시면 되겠죠</a:t>
            </a:r>
            <a:r>
              <a:rPr kumimoji="1" lang="ko-KR" altLang="ko-KR" sz="1600" b="0" i="0" u="none" strike="noStrike" cap="none" normalizeH="0" baseline="0" dirty="0">
                <a:ln>
                  <a:noFill/>
                </a:ln>
                <a:solidFill>
                  <a:schemeClr val="bg1">
                    <a:lumMod val="75000"/>
                  </a:schemeClr>
                </a:solidFill>
                <a:effectLst/>
                <a:latin typeface="굴림" pitchFamily="50" charset="-127"/>
                <a:ea typeface="nanumsquare"/>
                <a:cs typeface="굴림" pitchFamily="50" charset="-127"/>
              </a:rPr>
              <a:t>?</a:t>
            </a:r>
            <a:r>
              <a:rPr kumimoji="1" lang="ko-KR" altLang="ko-KR" sz="1600" b="0" i="0" u="none" strike="noStrike" cap="none" normalizeH="0" baseline="0" dirty="0">
                <a:ln>
                  <a:noFill/>
                </a:ln>
                <a:solidFill>
                  <a:schemeClr val="bg1">
                    <a:lumMod val="75000"/>
                  </a:schemeClr>
                </a:solidFill>
                <a:effectLst/>
                <a:latin typeface="Arial"/>
                <a:ea typeface="nanumsquare"/>
                <a:cs typeface="굴림" pitchFamily="50" charset="-127"/>
              </a:rPr>
              <a:t> </a:t>
            </a:r>
            <a:endParaRPr kumimoji="1" lang="ko-KR" altLang="ko-KR" sz="2400" b="0" i="0" u="none" strike="noStrike" cap="none" normalizeH="0" baseline="0" dirty="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7420"/>
            <a:ext cx="76104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282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95536" y="409228"/>
            <a:ext cx="7848872" cy="1477328"/>
          </a:xfrm>
          <a:prstGeom prst="rect">
            <a:avLst/>
          </a:prstGeom>
        </p:spPr>
        <p:txBody>
          <a:bodyPr wrap="square">
            <a:spAutoFit/>
          </a:bodyPr>
          <a:lstStyle/>
          <a:p>
            <a:r>
              <a:rPr lang="ko-KR" altLang="en-US" dirty="0">
                <a:solidFill>
                  <a:schemeClr val="bg1">
                    <a:lumMod val="75000"/>
                  </a:schemeClr>
                </a:solidFill>
              </a:rPr>
              <a:t>예전 코드를 살짝 업그레이드했습니다</a:t>
            </a:r>
            <a:r>
              <a:rPr lang="en-US" altLang="ko-KR" dirty="0">
                <a:solidFill>
                  <a:schemeClr val="bg1">
                    <a:lumMod val="75000"/>
                  </a:schemeClr>
                </a:solidFill>
              </a:rPr>
              <a:t>.</a:t>
            </a:r>
          </a:p>
          <a:p>
            <a:r>
              <a:rPr lang="en-US" altLang="ko-KR" dirty="0">
                <a:solidFill>
                  <a:schemeClr val="bg1">
                    <a:lumMod val="75000"/>
                  </a:schemeClr>
                </a:solidFill>
              </a:rPr>
              <a:t>- form </a:t>
            </a:r>
            <a:r>
              <a:rPr lang="ko-KR" altLang="en-US" dirty="0" err="1">
                <a:solidFill>
                  <a:schemeClr val="bg1">
                    <a:lumMod val="75000"/>
                  </a:schemeClr>
                </a:solidFill>
              </a:rPr>
              <a:t>전송시</a:t>
            </a:r>
            <a:endParaRPr lang="ko-KR" altLang="en-US" dirty="0">
              <a:solidFill>
                <a:schemeClr val="bg1">
                  <a:lumMod val="75000"/>
                </a:schemeClr>
              </a:solidFill>
            </a:endParaRPr>
          </a:p>
          <a:p>
            <a:r>
              <a:rPr lang="en-US" altLang="ko-KR" dirty="0">
                <a:solidFill>
                  <a:schemeClr val="bg1">
                    <a:lumMod val="75000"/>
                  </a:schemeClr>
                </a:solidFill>
              </a:rPr>
              <a:t>- </a:t>
            </a:r>
            <a:r>
              <a:rPr lang="ko-KR" altLang="en-US" dirty="0">
                <a:solidFill>
                  <a:schemeClr val="bg1">
                    <a:lumMod val="75000"/>
                  </a:schemeClr>
                </a:solidFill>
              </a:rPr>
              <a:t>유저가 </a:t>
            </a:r>
            <a:r>
              <a:rPr lang="en-US" altLang="ko-KR" dirty="0">
                <a:solidFill>
                  <a:schemeClr val="bg1">
                    <a:lumMod val="75000"/>
                  </a:schemeClr>
                </a:solidFill>
              </a:rPr>
              <a:t>&lt;input&gt;</a:t>
            </a:r>
            <a:r>
              <a:rPr lang="ko-KR" altLang="en-US" dirty="0">
                <a:solidFill>
                  <a:schemeClr val="bg1">
                    <a:lumMod val="75000"/>
                  </a:schemeClr>
                </a:solidFill>
              </a:rPr>
              <a:t>에 입력한걸 찾아서</a:t>
            </a:r>
          </a:p>
          <a:p>
            <a:r>
              <a:rPr lang="en-US" altLang="ko-KR" dirty="0">
                <a:solidFill>
                  <a:schemeClr val="bg1">
                    <a:lumMod val="75000"/>
                  </a:schemeClr>
                </a:solidFill>
              </a:rPr>
              <a:t>- </a:t>
            </a:r>
            <a:r>
              <a:rPr lang="ko-KR" altLang="en-US" dirty="0" err="1">
                <a:solidFill>
                  <a:schemeClr val="bg1">
                    <a:lumMod val="75000"/>
                  </a:schemeClr>
                </a:solidFill>
              </a:rPr>
              <a:t>정규식으로</a:t>
            </a:r>
            <a:r>
              <a:rPr lang="ko-KR" altLang="en-US" dirty="0">
                <a:solidFill>
                  <a:schemeClr val="bg1">
                    <a:lumMod val="75000"/>
                  </a:schemeClr>
                </a:solidFill>
              </a:rPr>
              <a:t> </a:t>
            </a:r>
            <a:r>
              <a:rPr lang="ko-KR" altLang="en-US" dirty="0" err="1">
                <a:solidFill>
                  <a:schemeClr val="bg1">
                    <a:lumMod val="75000"/>
                  </a:schemeClr>
                </a:solidFill>
              </a:rPr>
              <a:t>이메일</a:t>
            </a:r>
            <a:r>
              <a:rPr lang="ko-KR" altLang="en-US" dirty="0">
                <a:solidFill>
                  <a:schemeClr val="bg1">
                    <a:lumMod val="75000"/>
                  </a:schemeClr>
                </a:solidFill>
              </a:rPr>
              <a:t> 테스트했을 때 </a:t>
            </a:r>
            <a:r>
              <a:rPr lang="en-US" altLang="ko-KR" dirty="0">
                <a:solidFill>
                  <a:schemeClr val="bg1">
                    <a:lumMod val="75000"/>
                  </a:schemeClr>
                </a:solidFill>
              </a:rPr>
              <a:t>false</a:t>
            </a:r>
            <a:r>
              <a:rPr lang="ko-KR" altLang="en-US" dirty="0">
                <a:solidFill>
                  <a:schemeClr val="bg1">
                    <a:lumMod val="75000"/>
                  </a:schemeClr>
                </a:solidFill>
              </a:rPr>
              <a:t>가 나오면 </a:t>
            </a:r>
          </a:p>
          <a:p>
            <a:r>
              <a:rPr lang="en-US" altLang="ko-KR" dirty="0">
                <a:solidFill>
                  <a:schemeClr val="bg1">
                    <a:lumMod val="75000"/>
                  </a:schemeClr>
                </a:solidFill>
              </a:rPr>
              <a:t>- </a:t>
            </a:r>
            <a:r>
              <a:rPr lang="ko-KR" altLang="en-US" dirty="0">
                <a:solidFill>
                  <a:schemeClr val="bg1">
                    <a:lumMod val="75000"/>
                  </a:schemeClr>
                </a:solidFill>
              </a:rPr>
              <a:t>폼 전송을 막거나 </a:t>
            </a:r>
            <a:r>
              <a:rPr lang="en-US" altLang="ko-KR" dirty="0">
                <a:solidFill>
                  <a:schemeClr val="bg1">
                    <a:lumMod val="75000"/>
                  </a:schemeClr>
                </a:solidFill>
              </a:rPr>
              <a:t>alert() </a:t>
            </a:r>
            <a:r>
              <a:rPr lang="ko-KR" altLang="en-US" dirty="0">
                <a:solidFill>
                  <a:schemeClr val="bg1">
                    <a:lumMod val="75000"/>
                  </a:schemeClr>
                </a:solidFill>
              </a:rPr>
              <a:t>를 띄우거나 맘대로 하면 됩니다</a:t>
            </a:r>
            <a:r>
              <a:rPr lang="en-US" altLang="ko-KR" dirty="0">
                <a:solidFill>
                  <a:schemeClr val="bg1">
                    <a:lumMod val="75000"/>
                  </a:schemeClr>
                </a:solidFill>
              </a:rPr>
              <a:t>. </a:t>
            </a:r>
          </a:p>
        </p:txBody>
      </p:sp>
    </p:spTree>
    <p:extLst>
      <p:ext uri="{BB962C8B-B14F-4D97-AF65-F5344CB8AC3E}">
        <p14:creationId xmlns:p14="http://schemas.microsoft.com/office/powerpoint/2010/main" val="3530665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
          <p:cNvPicPr>
            <a:picLocks noChangeAspect="1"/>
          </p:cNvPicPr>
          <p:nvPr/>
        </p:nvPicPr>
        <p:blipFill rotWithShape="1">
          <a:blip r:embed="rId2"/>
          <a:stretch>
            <a:fillRect/>
          </a:stretch>
        </p:blipFill>
        <p:spPr>
          <a:xfrm>
            <a:off x="322729" y="1324035"/>
            <a:ext cx="8292605" cy="257922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629540" y="2244363"/>
            <a:ext cx="3745000" cy="369332"/>
          </a:xfrm>
          <a:prstGeom prst="rect">
            <a:avLst/>
          </a:prstGeom>
        </p:spPr>
        <p:txBody>
          <a:bodyPr wrap="none">
            <a:spAutoFit/>
          </a:bodyPr>
          <a:lstStyle/>
          <a:p>
            <a:r>
              <a:rPr lang="ko-KR" altLang="en-US" dirty="0">
                <a:solidFill>
                  <a:schemeClr val="bg1">
                    <a:lumMod val="75000"/>
                  </a:schemeClr>
                </a:solidFill>
              </a:rPr>
              <a:t>연습용 사이트</a:t>
            </a:r>
            <a:r>
              <a:rPr lang="en-US" altLang="ko-KR" dirty="0">
                <a:solidFill>
                  <a:schemeClr val="bg1">
                    <a:lumMod val="75000"/>
                  </a:schemeClr>
                </a:solidFill>
              </a:rPr>
              <a:t>: </a:t>
            </a:r>
            <a:r>
              <a:rPr lang="en-US" altLang="ko-KR" u="sng" dirty="0">
                <a:solidFill>
                  <a:schemeClr val="bg1">
                    <a:lumMod val="75000"/>
                  </a:schemeClr>
                </a:solidFill>
                <a:hlinkClick r:id="rId2"/>
              </a:rPr>
              <a:t>regexr.com/5mhou</a:t>
            </a:r>
            <a:endParaRPr lang="ko-KR" altLang="en-US" dirty="0">
              <a:solidFill>
                <a:schemeClr val="bg1">
                  <a:lumMod val="75000"/>
                </a:schemeClr>
              </a:solidFill>
            </a:endParaRPr>
          </a:p>
        </p:txBody>
      </p:sp>
      <p:sp>
        <p:nvSpPr>
          <p:cNvPr id="3" name="직사각형 2"/>
          <p:cNvSpPr/>
          <p:nvPr/>
        </p:nvSpPr>
        <p:spPr>
          <a:xfrm>
            <a:off x="1244582" y="3649588"/>
            <a:ext cx="4442306" cy="369332"/>
          </a:xfrm>
          <a:prstGeom prst="rect">
            <a:avLst/>
          </a:prstGeom>
        </p:spPr>
        <p:txBody>
          <a:bodyPr wrap="none">
            <a:spAutoFit/>
          </a:bodyPr>
          <a:lstStyle/>
          <a:p>
            <a:r>
              <a:rPr lang="ko-KR" altLang="en-US" dirty="0">
                <a:solidFill>
                  <a:schemeClr val="bg1">
                    <a:lumMod val="75000"/>
                  </a:schemeClr>
                </a:solidFill>
              </a:rPr>
              <a:t>자세한 설명</a:t>
            </a:r>
            <a:r>
              <a:rPr lang="en-US" altLang="ko-KR" dirty="0">
                <a:solidFill>
                  <a:schemeClr val="bg1">
                    <a:lumMod val="75000"/>
                  </a:schemeClr>
                </a:solidFill>
              </a:rPr>
              <a:t>:   https://regexr.com/5mhou</a:t>
            </a:r>
            <a:endParaRPr lang="ko-KR" altLang="en-US" dirty="0">
              <a:solidFill>
                <a:schemeClr val="bg1">
                  <a:lumMod val="75000"/>
                </a:schemeClr>
              </a:solidFill>
            </a:endParaRPr>
          </a:p>
        </p:txBody>
      </p:sp>
      <p:sp>
        <p:nvSpPr>
          <p:cNvPr id="4" name="직사각형 3"/>
          <p:cNvSpPr/>
          <p:nvPr/>
        </p:nvSpPr>
        <p:spPr>
          <a:xfrm>
            <a:off x="1276591" y="4225652"/>
            <a:ext cx="4450898" cy="369332"/>
          </a:xfrm>
          <a:prstGeom prst="rect">
            <a:avLst/>
          </a:prstGeom>
        </p:spPr>
        <p:txBody>
          <a:bodyPr wrap="none">
            <a:spAutoFit/>
          </a:bodyPr>
          <a:lstStyle/>
          <a:p>
            <a:r>
              <a:rPr lang="en-US" altLang="ko-KR" dirty="0" err="1">
                <a:solidFill>
                  <a:schemeClr val="bg1">
                    <a:lumMod val="75000"/>
                  </a:schemeClr>
                </a:solidFill>
              </a:rPr>
              <a:t>RegexOne</a:t>
            </a:r>
            <a:r>
              <a:rPr lang="en-US" altLang="ko-KR" dirty="0">
                <a:solidFill>
                  <a:schemeClr val="bg1">
                    <a:lumMod val="75000"/>
                  </a:schemeClr>
                </a:solidFill>
              </a:rPr>
              <a:t>(</a:t>
            </a:r>
            <a:r>
              <a:rPr lang="ko-KR" altLang="en-US" dirty="0">
                <a:solidFill>
                  <a:schemeClr val="bg1">
                    <a:lumMod val="75000"/>
                  </a:schemeClr>
                </a:solidFill>
              </a:rPr>
              <a:t>퀴즈</a:t>
            </a:r>
            <a:r>
              <a:rPr lang="en-US" altLang="ko-KR" dirty="0">
                <a:solidFill>
                  <a:schemeClr val="bg1">
                    <a:lumMod val="75000"/>
                  </a:schemeClr>
                </a:solidFill>
              </a:rPr>
              <a:t>) ⇢ </a:t>
            </a:r>
            <a:r>
              <a:rPr lang="en-US" altLang="ko-KR" dirty="0">
                <a:solidFill>
                  <a:schemeClr val="bg1">
                    <a:lumMod val="75000"/>
                  </a:schemeClr>
                </a:solidFill>
                <a:hlinkClick r:id="rId3"/>
              </a:rPr>
              <a:t>https://regexone.com/</a:t>
            </a:r>
            <a:endParaRPr lang="ko-KR" altLang="en-US" dirty="0">
              <a:solidFill>
                <a:schemeClr val="bg1">
                  <a:lumMod val="75000"/>
                </a:schemeClr>
              </a:solidFill>
            </a:endParaRPr>
          </a:p>
        </p:txBody>
      </p:sp>
      <p:sp>
        <p:nvSpPr>
          <p:cNvPr id="5" name="TextBox"/>
          <p:cNvSpPr txBox="1"/>
          <p:nvPr/>
        </p:nvSpPr>
        <p:spPr>
          <a:xfrm>
            <a:off x="1475656" y="1283950"/>
            <a:ext cx="4836160" cy="365760"/>
          </a:xfrm>
          <a:prstGeom prst="rect">
            <a:avLst/>
          </a:prstGeom>
          <a:solidFill>
            <a:schemeClr val="bg1">
              <a:alpha val="100000"/>
            </a:schemeClr>
          </a:solidFill>
        </p:spPr>
        <p:txBody>
          <a:bodyPr wrap="square">
            <a:spAutoFit/>
          </a:bodyPr>
          <a:lstStyle/>
          <a:p>
            <a:pPr lvl="0">
              <a:defRPr/>
            </a:pPr>
            <a:r>
              <a:rPr lang="ko-KR" altLang="en-US" dirty="0"/>
              <a:t>https://poiemaweb.com/js-regexp</a:t>
            </a:r>
          </a:p>
        </p:txBody>
      </p:sp>
      <p:sp>
        <p:nvSpPr>
          <p:cNvPr id="6" name="TextBox 5">
            <a:extLst>
              <a:ext uri="{FF2B5EF4-FFF2-40B4-BE49-F238E27FC236}">
                <a16:creationId xmlns:a16="http://schemas.microsoft.com/office/drawing/2014/main" id="{2499781C-EB48-DE5E-51FD-4F24B9EC90B7}"/>
              </a:ext>
            </a:extLst>
          </p:cNvPr>
          <p:cNvSpPr txBox="1"/>
          <p:nvPr/>
        </p:nvSpPr>
        <p:spPr>
          <a:xfrm>
            <a:off x="1475656" y="553244"/>
            <a:ext cx="4976111" cy="369332"/>
          </a:xfrm>
          <a:prstGeom prst="rect">
            <a:avLst/>
          </a:prstGeom>
          <a:noFill/>
        </p:spPr>
        <p:txBody>
          <a:bodyPr wrap="square" rtlCol="0">
            <a:spAutoFit/>
          </a:bodyPr>
          <a:lstStyle/>
          <a:p>
            <a:r>
              <a:rPr lang="en-US" altLang="ko-KR" dirty="0">
                <a:hlinkClick r:id="rId4"/>
              </a:rPr>
              <a:t>https://github.com/dream-ellie/regex</a:t>
            </a:r>
            <a:endParaRPr lang="ko-KR"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7A366-80B4-6776-8687-C2C3E5B4E86C}"/>
              </a:ext>
            </a:extLst>
          </p:cNvPr>
          <p:cNvSpPr txBox="1"/>
          <p:nvPr/>
        </p:nvSpPr>
        <p:spPr>
          <a:xfrm>
            <a:off x="611560" y="409228"/>
            <a:ext cx="7416824" cy="923330"/>
          </a:xfrm>
          <a:prstGeom prst="rect">
            <a:avLst/>
          </a:prstGeom>
          <a:noFill/>
        </p:spPr>
        <p:txBody>
          <a:bodyPr wrap="square" rtlCol="0">
            <a:spAutoFit/>
          </a:bodyPr>
          <a:lstStyle/>
          <a:p>
            <a:r>
              <a:rPr lang="ko-KR" altLang="en-US" dirty="0">
                <a:solidFill>
                  <a:schemeClr val="bg1"/>
                </a:solidFill>
              </a:rPr>
              <a:t>생활코딩</a:t>
            </a:r>
            <a:r>
              <a:rPr lang="en-US" altLang="ko-KR" dirty="0">
                <a:solidFill>
                  <a:schemeClr val="bg1"/>
                </a:solidFill>
              </a:rPr>
              <a:t>-</a:t>
            </a:r>
            <a:r>
              <a:rPr lang="ko-KR" altLang="en-US" dirty="0">
                <a:solidFill>
                  <a:schemeClr val="bg1"/>
                </a:solidFill>
              </a:rPr>
              <a:t>정규표현식</a:t>
            </a:r>
            <a:endParaRPr lang="en-US" altLang="ko-KR" dirty="0">
              <a:solidFill>
                <a:schemeClr val="bg1"/>
              </a:solidFill>
            </a:endParaRPr>
          </a:p>
          <a:p>
            <a:endParaRPr lang="en-US" altLang="ko-KR" dirty="0">
              <a:solidFill>
                <a:schemeClr val="bg1"/>
              </a:solidFill>
            </a:endParaRPr>
          </a:p>
          <a:p>
            <a:r>
              <a:rPr lang="en-US" altLang="ko-KR" dirty="0">
                <a:solidFill>
                  <a:schemeClr val="bg1"/>
                </a:solidFill>
              </a:rPr>
              <a:t>https://zvon.org/comp/r/tut-Regexp.html</a:t>
            </a:r>
            <a:endParaRPr lang="ko-KR" altLang="en-US" dirty="0">
              <a:solidFill>
                <a:schemeClr val="bg1"/>
              </a:solidFill>
            </a:endParaRPr>
          </a:p>
        </p:txBody>
      </p:sp>
      <p:pic>
        <p:nvPicPr>
          <p:cNvPr id="4" name="그림 3">
            <a:extLst>
              <a:ext uri="{FF2B5EF4-FFF2-40B4-BE49-F238E27FC236}">
                <a16:creationId xmlns:a16="http://schemas.microsoft.com/office/drawing/2014/main" id="{CDD1AAA5-37AB-46A7-CEB0-752687A66455}"/>
              </a:ext>
            </a:extLst>
          </p:cNvPr>
          <p:cNvPicPr>
            <a:picLocks noChangeAspect="1"/>
          </p:cNvPicPr>
          <p:nvPr/>
        </p:nvPicPr>
        <p:blipFill>
          <a:blip r:embed="rId2"/>
          <a:stretch>
            <a:fillRect/>
          </a:stretch>
        </p:blipFill>
        <p:spPr>
          <a:xfrm>
            <a:off x="755576" y="1489348"/>
            <a:ext cx="3989515" cy="1972768"/>
          </a:xfrm>
          <a:prstGeom prst="rect">
            <a:avLst/>
          </a:prstGeom>
        </p:spPr>
      </p:pic>
    </p:spTree>
    <p:extLst>
      <p:ext uri="{BB962C8B-B14F-4D97-AF65-F5344CB8AC3E}">
        <p14:creationId xmlns:p14="http://schemas.microsoft.com/office/powerpoint/2010/main" val="1602544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EF9871-19B6-1F81-9AFD-9F02D7B21553}"/>
              </a:ext>
            </a:extLst>
          </p:cNvPr>
          <p:cNvSpPr txBox="1"/>
          <p:nvPr/>
        </p:nvSpPr>
        <p:spPr>
          <a:xfrm>
            <a:off x="539552" y="409228"/>
            <a:ext cx="7416824" cy="5355312"/>
          </a:xfrm>
          <a:prstGeom prst="rect">
            <a:avLst/>
          </a:prstGeom>
          <a:noFill/>
        </p:spPr>
        <p:txBody>
          <a:bodyPr wrap="square" rtlCol="0">
            <a:spAutoFit/>
          </a:bodyPr>
          <a:lstStyle/>
          <a:p>
            <a:r>
              <a:rPr lang="en-US" altLang="ko-KR" dirty="0">
                <a:solidFill>
                  <a:schemeClr val="bg1"/>
                </a:solidFill>
              </a:rPr>
              <a:t>^  </a:t>
            </a:r>
            <a:r>
              <a:rPr lang="en-US" altLang="ko-KR" dirty="0">
                <a:solidFill>
                  <a:schemeClr val="bg1"/>
                </a:solidFill>
                <a:sym typeface="Wingdings" panose="05000000000000000000" pitchFamily="2" charset="2"/>
              </a:rPr>
              <a:t></a:t>
            </a:r>
            <a:r>
              <a:rPr lang="ko-KR" altLang="en-US" dirty="0" err="1">
                <a:solidFill>
                  <a:schemeClr val="bg1"/>
                </a:solidFill>
                <a:sym typeface="Wingdings" panose="05000000000000000000" pitchFamily="2" charset="2"/>
              </a:rPr>
              <a:t>케럿이라고</a:t>
            </a:r>
            <a:r>
              <a:rPr lang="ko-KR" altLang="en-US" dirty="0">
                <a:solidFill>
                  <a:schemeClr val="bg1"/>
                </a:solidFill>
                <a:sym typeface="Wingdings" panose="05000000000000000000" pitchFamily="2" charset="2"/>
              </a:rPr>
              <a:t> 읽는다</a:t>
            </a:r>
            <a:endParaRPr lang="en-US" altLang="ko-KR" dirty="0">
              <a:solidFill>
                <a:schemeClr val="bg1"/>
              </a:solidFill>
            </a:endParaRPr>
          </a:p>
          <a:p>
            <a:r>
              <a:rPr lang="en-US" altLang="ko-KR" dirty="0">
                <a:solidFill>
                  <a:schemeClr val="bg1"/>
                </a:solidFill>
              </a:rPr>
              <a:t>\$  </a:t>
            </a:r>
            <a:r>
              <a:rPr lang="en-US" altLang="ko-KR" dirty="0">
                <a:solidFill>
                  <a:schemeClr val="bg1"/>
                </a:solidFill>
                <a:sym typeface="Wingdings" panose="05000000000000000000" pitchFamily="2" charset="2"/>
              </a:rPr>
              <a:t> /</a:t>
            </a:r>
            <a:r>
              <a:rPr lang="ko-KR" altLang="en-US" dirty="0" err="1">
                <a:solidFill>
                  <a:schemeClr val="bg1"/>
                </a:solidFill>
                <a:sym typeface="Wingdings" panose="05000000000000000000" pitchFamily="2" charset="2"/>
              </a:rPr>
              <a:t>뒤에오는</a:t>
            </a:r>
            <a:r>
              <a:rPr lang="ko-KR" altLang="en-US" dirty="0">
                <a:solidFill>
                  <a:schemeClr val="bg1"/>
                </a:solidFill>
                <a:sym typeface="Wingdings" panose="05000000000000000000" pitchFamily="2" charset="2"/>
              </a:rPr>
              <a:t> 문자를 정규표현식에서 </a:t>
            </a:r>
            <a:r>
              <a:rPr lang="ko-KR" altLang="en-US" dirty="0" err="1">
                <a:solidFill>
                  <a:schemeClr val="bg1"/>
                </a:solidFill>
                <a:sym typeface="Wingdings" panose="05000000000000000000" pitchFamily="2" charset="2"/>
              </a:rPr>
              <a:t>의미가있는</a:t>
            </a:r>
            <a:r>
              <a:rPr lang="ko-KR" altLang="en-US" dirty="0">
                <a:solidFill>
                  <a:schemeClr val="bg1"/>
                </a:solidFill>
                <a:sym typeface="Wingdings" panose="05000000000000000000" pitchFamily="2" charset="2"/>
              </a:rPr>
              <a:t> 문자가 아니라 단지 단순한 문자로 </a:t>
            </a:r>
            <a:r>
              <a:rPr lang="ko-KR" altLang="en-US" dirty="0" err="1">
                <a:solidFill>
                  <a:schemeClr val="bg1"/>
                </a:solidFill>
                <a:sym typeface="Wingdings" panose="05000000000000000000" pitchFamily="2" charset="2"/>
              </a:rPr>
              <a:t>바꾸어준다</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이런 </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를</a:t>
            </a:r>
            <a:r>
              <a:rPr lang="en-US" altLang="ko-KR" dirty="0">
                <a:solidFill>
                  <a:schemeClr val="bg1"/>
                </a:solidFill>
                <a:sym typeface="Wingdings" panose="05000000000000000000" pitchFamily="2" charset="2"/>
              </a:rPr>
              <a:t>  escape</a:t>
            </a:r>
            <a:r>
              <a:rPr lang="ko-KR" altLang="en-US" dirty="0">
                <a:solidFill>
                  <a:schemeClr val="bg1"/>
                </a:solidFill>
                <a:sym typeface="Wingdings" panose="05000000000000000000" pitchFamily="2" charset="2"/>
              </a:rPr>
              <a:t>라고 부른다</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  -&gt;</a:t>
            </a:r>
            <a:r>
              <a:rPr lang="ko-KR" altLang="en-US" dirty="0">
                <a:solidFill>
                  <a:schemeClr val="bg1"/>
                </a:solidFill>
                <a:sym typeface="Wingdings" panose="05000000000000000000" pitchFamily="2" charset="2"/>
              </a:rPr>
              <a:t>공백</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문자</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숫자</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특수문자를 포함한 모든 문자를 의미</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  -&gt;6</a:t>
            </a:r>
            <a:r>
              <a:rPr lang="ko-KR" altLang="en-US" dirty="0">
                <a:solidFill>
                  <a:schemeClr val="bg1"/>
                </a:solidFill>
                <a:sym typeface="Wingdings" panose="05000000000000000000" pitchFamily="2" charset="2"/>
              </a:rPr>
              <a:t>개씩 묶어서 찾아준다</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 -&gt;</a:t>
            </a:r>
            <a:r>
              <a:rPr lang="ko-KR" altLang="en-US" dirty="0" err="1">
                <a:solidFill>
                  <a:schemeClr val="bg1"/>
                </a:solidFill>
                <a:sym typeface="Wingdings" panose="05000000000000000000" pitchFamily="2" charset="2"/>
              </a:rPr>
              <a:t>문자하나를</a:t>
            </a:r>
            <a:r>
              <a:rPr lang="ko-KR" altLang="en-US" dirty="0">
                <a:solidFill>
                  <a:schemeClr val="bg1"/>
                </a:solidFill>
                <a:sym typeface="Wingdings" panose="05000000000000000000" pitchFamily="2" charset="2"/>
              </a:rPr>
              <a:t> 의미함</a:t>
            </a:r>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 -&gt; </a:t>
            </a:r>
            <a:r>
              <a:rPr lang="ko-KR" altLang="en-US" dirty="0">
                <a:solidFill>
                  <a:schemeClr val="bg1"/>
                </a:solidFill>
                <a:sym typeface="Wingdings" panose="05000000000000000000" pitchFamily="2" charset="2"/>
              </a:rPr>
              <a:t>파이프라고 읽는다</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a*b a</a:t>
            </a:r>
            <a:r>
              <a:rPr lang="ko-KR" altLang="en-US" dirty="0">
                <a:solidFill>
                  <a:schemeClr val="bg1"/>
                </a:solidFill>
                <a:sym typeface="Wingdings" panose="05000000000000000000" pitchFamily="2" charset="2"/>
              </a:rPr>
              <a:t>가 없거나 있거나 </a:t>
            </a:r>
            <a:r>
              <a:rPr lang="ko-KR" altLang="en-US" dirty="0" err="1">
                <a:solidFill>
                  <a:schemeClr val="bg1"/>
                </a:solidFill>
                <a:sym typeface="Wingdings" panose="05000000000000000000" pitchFamily="2" charset="2"/>
              </a:rPr>
              <a:t>하나이상이거나</a:t>
            </a:r>
            <a:r>
              <a:rPr lang="ko-KR" altLang="en-US" dirty="0">
                <a:solidFill>
                  <a:schemeClr val="bg1"/>
                </a:solidFill>
                <a:sym typeface="Wingdings" panose="05000000000000000000" pitchFamily="2" charset="2"/>
              </a:rPr>
              <a:t> </a:t>
            </a:r>
            <a:r>
              <a:rPr lang="en-US" altLang="ko-KR" dirty="0">
                <a:solidFill>
                  <a:schemeClr val="bg1"/>
                </a:solidFill>
                <a:sym typeface="Wingdings" panose="05000000000000000000" pitchFamily="2" charset="2"/>
              </a:rPr>
              <a:t>0~</a:t>
            </a:r>
            <a:r>
              <a:rPr lang="ko-KR" altLang="en-US" dirty="0">
                <a:solidFill>
                  <a:schemeClr val="bg1"/>
                </a:solidFill>
                <a:sym typeface="Wingdings" panose="05000000000000000000" pitchFamily="2" charset="2"/>
              </a:rPr>
              <a:t>多</a:t>
            </a:r>
            <a:endParaRPr lang="en-US" altLang="ko-KR" dirty="0">
              <a:solidFill>
                <a:schemeClr val="bg1"/>
              </a:solidFill>
              <a:sym typeface="Wingdings" panose="05000000000000000000" pitchFamily="2" charset="2"/>
            </a:endParaRPr>
          </a:p>
          <a:p>
            <a:r>
              <a:rPr lang="en-US" altLang="ko-KR" dirty="0" err="1">
                <a:solidFill>
                  <a:schemeClr val="bg1"/>
                </a:solidFill>
                <a:sym typeface="Wingdings" panose="05000000000000000000" pitchFamily="2" charset="2"/>
              </a:rPr>
              <a:t>a+b</a:t>
            </a:r>
            <a:r>
              <a:rPr lang="en-US" altLang="ko-KR" dirty="0">
                <a:solidFill>
                  <a:schemeClr val="bg1"/>
                </a:solidFill>
                <a:sym typeface="Wingdings" panose="05000000000000000000" pitchFamily="2" charset="2"/>
              </a:rPr>
              <a:t> a</a:t>
            </a:r>
            <a:r>
              <a:rPr lang="ko-KR" altLang="en-US" dirty="0">
                <a:solidFill>
                  <a:schemeClr val="bg1"/>
                </a:solidFill>
                <a:sym typeface="Wingdings" panose="05000000000000000000" pitchFamily="2" charset="2"/>
              </a:rPr>
              <a:t>가 있거나 </a:t>
            </a:r>
            <a:r>
              <a:rPr lang="ko-KR" altLang="en-US" dirty="0" err="1">
                <a:solidFill>
                  <a:schemeClr val="bg1"/>
                </a:solidFill>
                <a:sym typeface="Wingdings" panose="05000000000000000000" pitchFamily="2" charset="2"/>
              </a:rPr>
              <a:t>하나이상이거나</a:t>
            </a:r>
            <a:r>
              <a:rPr lang="ko-KR" altLang="en-US" dirty="0">
                <a:solidFill>
                  <a:schemeClr val="bg1"/>
                </a:solidFill>
                <a:sym typeface="Wingdings" panose="05000000000000000000" pitchFamily="2" charset="2"/>
              </a:rPr>
              <a:t> </a:t>
            </a:r>
            <a:r>
              <a:rPr lang="en-US" altLang="ko-KR" dirty="0">
                <a:solidFill>
                  <a:schemeClr val="bg1"/>
                </a:solidFill>
                <a:sym typeface="Wingdings" panose="05000000000000000000" pitchFamily="2" charset="2"/>
              </a:rPr>
              <a:t>1~</a:t>
            </a:r>
            <a:r>
              <a:rPr lang="ko-KR" altLang="en-US" dirty="0">
                <a:solidFill>
                  <a:schemeClr val="bg1"/>
                </a:solidFill>
                <a:sym typeface="Wingdings" panose="05000000000000000000" pitchFamily="2" charset="2"/>
              </a:rPr>
              <a:t>多</a:t>
            </a:r>
            <a:endParaRPr lang="en-US" altLang="ko-KR" dirty="0">
              <a:solidFill>
                <a:schemeClr val="bg1"/>
              </a:solidFill>
              <a:sym typeface="Wingdings" panose="05000000000000000000" pitchFamily="2" charset="2"/>
            </a:endParaRPr>
          </a:p>
          <a:p>
            <a:r>
              <a:rPr lang="en-US" altLang="ko-KR" dirty="0" err="1">
                <a:solidFill>
                  <a:schemeClr val="bg1"/>
                </a:solidFill>
                <a:sym typeface="Wingdings" panose="05000000000000000000" pitchFamily="2" charset="2"/>
              </a:rPr>
              <a:t>a?b</a:t>
            </a:r>
            <a:r>
              <a:rPr lang="en-US" altLang="ko-KR" dirty="0">
                <a:solidFill>
                  <a:schemeClr val="bg1"/>
                </a:solidFill>
                <a:sym typeface="Wingdings" panose="05000000000000000000" pitchFamily="2" charset="2"/>
              </a:rPr>
              <a:t> a</a:t>
            </a:r>
            <a:r>
              <a:rPr lang="ko-KR" altLang="en-US" dirty="0">
                <a:solidFill>
                  <a:schemeClr val="bg1"/>
                </a:solidFill>
                <a:sym typeface="Wingdings" panose="05000000000000000000" pitchFamily="2" charset="2"/>
              </a:rPr>
              <a:t>가 없거나 하나이거나  </a:t>
            </a:r>
            <a:r>
              <a:rPr lang="en-US" altLang="ko-KR" dirty="0">
                <a:solidFill>
                  <a:schemeClr val="bg1"/>
                </a:solidFill>
                <a:sym typeface="Wingdings" panose="05000000000000000000" pitchFamily="2" charset="2"/>
              </a:rPr>
              <a:t>0-1</a:t>
            </a:r>
          </a:p>
          <a:p>
            <a:r>
              <a:rPr lang="en-US" altLang="ko-KR" b="1" i="0" dirty="0">
                <a:solidFill>
                  <a:schemeClr val="bg1"/>
                </a:solidFill>
                <a:effectLst/>
                <a:latin typeface="Georgia" panose="02040502050405020303" pitchFamily="18" charset="0"/>
              </a:rPr>
              <a:t>.{5}</a:t>
            </a:r>
            <a:r>
              <a:rPr lang="en-US" altLang="ko-KR" b="1" i="0" dirty="0">
                <a:solidFill>
                  <a:schemeClr val="bg1"/>
                </a:solidFill>
                <a:effectLst/>
                <a:latin typeface="Georgia" panose="02040502050405020303" pitchFamily="18" charset="0"/>
                <a:sym typeface="Wingdings" panose="05000000000000000000" pitchFamily="2" charset="2"/>
              </a:rPr>
              <a:t>-&gt;</a:t>
            </a:r>
            <a:r>
              <a:rPr lang="ko-KR" altLang="en-US" b="1" i="0" dirty="0">
                <a:solidFill>
                  <a:schemeClr val="bg1"/>
                </a:solidFill>
                <a:effectLst/>
                <a:latin typeface="Georgia" panose="02040502050405020303" pitchFamily="18" charset="0"/>
                <a:sym typeface="Wingdings" panose="05000000000000000000" pitchFamily="2" charset="2"/>
              </a:rPr>
              <a:t>어떠한 글자는 </a:t>
            </a:r>
            <a:r>
              <a:rPr lang="en-US" altLang="ko-KR" b="1" i="0" dirty="0">
                <a:solidFill>
                  <a:schemeClr val="bg1"/>
                </a:solidFill>
                <a:effectLst/>
                <a:latin typeface="Georgia" panose="02040502050405020303" pitchFamily="18" charset="0"/>
                <a:sym typeface="Wingdings" panose="05000000000000000000" pitchFamily="2" charset="2"/>
              </a:rPr>
              <a:t>5</a:t>
            </a:r>
            <a:r>
              <a:rPr lang="ko-KR" altLang="en-US" b="1" i="0" dirty="0">
                <a:solidFill>
                  <a:schemeClr val="bg1"/>
                </a:solidFill>
                <a:effectLst/>
                <a:latin typeface="Georgia" panose="02040502050405020303" pitchFamily="18" charset="0"/>
                <a:sym typeface="Wingdings" panose="05000000000000000000" pitchFamily="2" charset="2"/>
              </a:rPr>
              <a:t>개를 의미</a:t>
            </a:r>
            <a:endParaRPr lang="ko-KR" altLang="en-US" dirty="0">
              <a:solidFill>
                <a:schemeClr val="bg1"/>
              </a:solidFill>
            </a:endParaRPr>
          </a:p>
          <a:p>
            <a:r>
              <a:rPr lang="en-US" altLang="ko-KR" b="1" i="0" dirty="0">
                <a:solidFill>
                  <a:schemeClr val="bg1"/>
                </a:solidFill>
                <a:effectLst/>
                <a:latin typeface="Georgia" panose="02040502050405020303" pitchFamily="18" charset="0"/>
              </a:rPr>
              <a:t>r.*? -&gt; *</a:t>
            </a:r>
            <a:r>
              <a:rPr lang="ko-KR" altLang="en-US" b="1" i="0" dirty="0">
                <a:solidFill>
                  <a:schemeClr val="bg1"/>
                </a:solidFill>
                <a:effectLst/>
                <a:latin typeface="Georgia" panose="02040502050405020303" pitchFamily="18" charset="0"/>
              </a:rPr>
              <a:t>뒤에 </a:t>
            </a:r>
            <a:r>
              <a:rPr lang="en-US" altLang="ko-KR" b="1" i="0" dirty="0">
                <a:solidFill>
                  <a:schemeClr val="bg1"/>
                </a:solidFill>
                <a:effectLst/>
                <a:latin typeface="Georgia" panose="02040502050405020303" pitchFamily="18" charset="0"/>
              </a:rPr>
              <a:t>?</a:t>
            </a:r>
            <a:r>
              <a:rPr lang="ko-KR" altLang="en-US" b="1" i="0" dirty="0">
                <a:solidFill>
                  <a:schemeClr val="bg1"/>
                </a:solidFill>
                <a:effectLst/>
                <a:latin typeface="Georgia" panose="02040502050405020303" pitchFamily="18" charset="0"/>
              </a:rPr>
              <a:t>가</a:t>
            </a:r>
            <a:r>
              <a:rPr lang="en-US" altLang="ko-KR" b="1" i="0" dirty="0">
                <a:solidFill>
                  <a:schemeClr val="bg1"/>
                </a:solidFill>
                <a:effectLst/>
                <a:latin typeface="Georgia" panose="02040502050405020303" pitchFamily="18" charset="0"/>
              </a:rPr>
              <a:t> </a:t>
            </a:r>
            <a:r>
              <a:rPr lang="ko-KR" altLang="en-US" b="1" i="0" dirty="0">
                <a:solidFill>
                  <a:schemeClr val="bg1"/>
                </a:solidFill>
                <a:effectLst/>
                <a:latin typeface="Georgia" panose="02040502050405020303" pitchFamily="18" charset="0"/>
              </a:rPr>
              <a:t>붙으면  </a:t>
            </a:r>
            <a:r>
              <a:rPr lang="en-US" altLang="ko-KR" b="1" i="0" dirty="0">
                <a:solidFill>
                  <a:schemeClr val="bg1"/>
                </a:solidFill>
                <a:effectLst/>
                <a:latin typeface="Georgia" panose="02040502050405020303" pitchFamily="18" charset="0"/>
              </a:rPr>
              <a:t>*?</a:t>
            </a:r>
            <a:r>
              <a:rPr lang="ko-KR" altLang="en-US" b="1" i="0" dirty="0">
                <a:solidFill>
                  <a:schemeClr val="bg1"/>
                </a:solidFill>
                <a:effectLst/>
                <a:latin typeface="Georgia" panose="02040502050405020303" pitchFamily="18" charset="0"/>
              </a:rPr>
              <a:t>의</a:t>
            </a:r>
            <a:r>
              <a:rPr lang="en-US" altLang="ko-KR" b="1" i="0" dirty="0">
                <a:solidFill>
                  <a:schemeClr val="bg1"/>
                </a:solidFill>
                <a:effectLst/>
                <a:latin typeface="Georgia" panose="02040502050405020303" pitchFamily="18" charset="0"/>
              </a:rPr>
              <a:t> </a:t>
            </a:r>
            <a:r>
              <a:rPr lang="ko-KR" altLang="en-US" b="1" i="0" dirty="0">
                <a:solidFill>
                  <a:schemeClr val="bg1"/>
                </a:solidFill>
                <a:effectLst/>
                <a:latin typeface="Georgia" panose="02040502050405020303" pitchFamily="18" charset="0"/>
              </a:rPr>
              <a:t>의미가 </a:t>
            </a:r>
            <a:r>
              <a:rPr lang="en-US" altLang="ko-KR" b="1" i="0" dirty="0">
                <a:solidFill>
                  <a:schemeClr val="bg1"/>
                </a:solidFill>
                <a:effectLst/>
                <a:latin typeface="Georgia" panose="02040502050405020303" pitchFamily="18" charset="0"/>
              </a:rPr>
              <a:t>0</a:t>
            </a:r>
            <a:r>
              <a:rPr lang="ko-KR" altLang="en-US" b="1" i="0" dirty="0">
                <a:solidFill>
                  <a:schemeClr val="bg1"/>
                </a:solidFill>
                <a:effectLst/>
                <a:latin typeface="Georgia" panose="02040502050405020303" pitchFamily="18" charset="0"/>
              </a:rPr>
              <a:t>으로 된다 </a:t>
            </a:r>
            <a:r>
              <a:rPr lang="en-US" altLang="ko-KR" b="1" i="0" dirty="0">
                <a:solidFill>
                  <a:schemeClr val="bg1"/>
                </a:solidFill>
                <a:effectLst/>
                <a:latin typeface="Georgia" panose="02040502050405020303" pitchFamily="18" charset="0"/>
              </a:rPr>
              <a:t>r</a:t>
            </a:r>
            <a:r>
              <a:rPr lang="ko-KR" altLang="en-US" b="1" i="0" dirty="0">
                <a:solidFill>
                  <a:schemeClr val="bg1"/>
                </a:solidFill>
                <a:effectLst/>
                <a:latin typeface="Georgia" panose="02040502050405020303" pitchFamily="18" charset="0"/>
              </a:rPr>
              <a:t>뒤에 아무것도 </a:t>
            </a:r>
            <a:r>
              <a:rPr lang="ko-KR" altLang="en-US" b="1" i="0" dirty="0" err="1">
                <a:solidFill>
                  <a:schemeClr val="bg1"/>
                </a:solidFill>
                <a:effectLst/>
                <a:latin typeface="Georgia" panose="02040502050405020303" pitchFamily="18" charset="0"/>
              </a:rPr>
              <a:t>안찾는다</a:t>
            </a:r>
            <a:endParaRPr lang="en-US" altLang="ko-KR" b="1" i="0" dirty="0">
              <a:solidFill>
                <a:schemeClr val="bg1"/>
              </a:solidFill>
              <a:effectLst/>
              <a:latin typeface="Georgia" panose="02040502050405020303" pitchFamily="18" charset="0"/>
            </a:endParaRPr>
          </a:p>
          <a:p>
            <a:endParaRPr lang="en-US" altLang="ko-KR" b="1" dirty="0">
              <a:solidFill>
                <a:schemeClr val="bg1"/>
              </a:solidFill>
              <a:latin typeface="Georgia" panose="02040502050405020303" pitchFamily="18" charset="0"/>
            </a:endParaRPr>
          </a:p>
          <a:p>
            <a:r>
              <a:rPr lang="en-US" altLang="ko-KR" dirty="0">
                <a:solidFill>
                  <a:schemeClr val="bg1"/>
                </a:solidFill>
              </a:rPr>
              <a:t>r.+ -&gt; r</a:t>
            </a:r>
            <a:r>
              <a:rPr lang="ko-KR" altLang="en-US" dirty="0">
                <a:solidFill>
                  <a:schemeClr val="bg1"/>
                </a:solidFill>
              </a:rPr>
              <a:t>뒤에 문자가 하나이상</a:t>
            </a:r>
            <a:endParaRPr lang="en-US" altLang="ko-KR" dirty="0">
              <a:solidFill>
                <a:schemeClr val="bg1"/>
              </a:solidFill>
            </a:endParaRPr>
          </a:p>
          <a:p>
            <a:r>
              <a:rPr lang="en-US" altLang="ko-KR" dirty="0">
                <a:solidFill>
                  <a:schemeClr val="bg1"/>
                </a:solidFill>
              </a:rPr>
              <a:t>r.+?</a:t>
            </a:r>
            <a:r>
              <a:rPr lang="ko-KR" altLang="en-US" dirty="0">
                <a:solidFill>
                  <a:schemeClr val="bg1"/>
                </a:solidFill>
              </a:rPr>
              <a:t> </a:t>
            </a:r>
            <a:r>
              <a:rPr lang="en-US" altLang="ko-KR" dirty="0">
                <a:solidFill>
                  <a:schemeClr val="bg1"/>
                </a:solidFill>
              </a:rPr>
              <a:t>-&gt; +</a:t>
            </a:r>
            <a:r>
              <a:rPr lang="ko-KR" altLang="en-US" dirty="0">
                <a:solidFill>
                  <a:schemeClr val="bg1"/>
                </a:solidFill>
              </a:rPr>
              <a:t>뒤에 </a:t>
            </a:r>
            <a:r>
              <a:rPr lang="en-US" altLang="ko-KR" dirty="0">
                <a:solidFill>
                  <a:schemeClr val="bg1"/>
                </a:solidFill>
              </a:rPr>
              <a:t>?</a:t>
            </a:r>
            <a:r>
              <a:rPr lang="ko-KR" altLang="en-US" dirty="0">
                <a:solidFill>
                  <a:schemeClr val="bg1"/>
                </a:solidFill>
              </a:rPr>
              <a:t>이 붙으면 </a:t>
            </a:r>
            <a:r>
              <a:rPr lang="en-US" altLang="ko-KR" dirty="0">
                <a:solidFill>
                  <a:schemeClr val="bg1"/>
                </a:solidFill>
              </a:rPr>
              <a:t>1</a:t>
            </a:r>
            <a:r>
              <a:rPr lang="ko-KR" altLang="en-US" dirty="0">
                <a:solidFill>
                  <a:schemeClr val="bg1"/>
                </a:solidFill>
              </a:rPr>
              <a:t>의 의미가 되어버린다 </a:t>
            </a:r>
            <a:r>
              <a:rPr lang="en-US" altLang="ko-KR" dirty="0">
                <a:solidFill>
                  <a:schemeClr val="bg1"/>
                </a:solidFill>
              </a:rPr>
              <a:t>r</a:t>
            </a:r>
            <a:r>
              <a:rPr lang="ko-KR" altLang="en-US" dirty="0">
                <a:solidFill>
                  <a:schemeClr val="bg1"/>
                </a:solidFill>
              </a:rPr>
              <a:t>뒤에 </a:t>
            </a:r>
            <a:r>
              <a:rPr lang="ko-KR" altLang="en-US" dirty="0" err="1">
                <a:solidFill>
                  <a:schemeClr val="bg1"/>
                </a:solidFill>
              </a:rPr>
              <a:t>문자하나</a:t>
            </a:r>
            <a:endParaRPr lang="en-US" altLang="ko-KR" dirty="0">
              <a:solidFill>
                <a:schemeClr val="bg1"/>
              </a:solidFill>
            </a:endParaRPr>
          </a:p>
          <a:p>
            <a:endParaRPr lang="en-US" altLang="ko-KR" dirty="0">
              <a:solidFill>
                <a:schemeClr val="bg1"/>
              </a:solidFill>
            </a:endParaRPr>
          </a:p>
          <a:p>
            <a:endParaRPr lang="ko-KR" altLang="en-US" dirty="0">
              <a:solidFill>
                <a:schemeClr val="bg1"/>
              </a:solidFill>
            </a:endParaRPr>
          </a:p>
        </p:txBody>
      </p:sp>
    </p:spTree>
    <p:extLst>
      <p:ext uri="{BB962C8B-B14F-4D97-AF65-F5344CB8AC3E}">
        <p14:creationId xmlns:p14="http://schemas.microsoft.com/office/powerpoint/2010/main" val="3220590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F34F0-F073-45D2-CF88-D7546CC925B4}"/>
              </a:ext>
            </a:extLst>
          </p:cNvPr>
          <p:cNvSpPr txBox="1"/>
          <p:nvPr/>
        </p:nvSpPr>
        <p:spPr>
          <a:xfrm>
            <a:off x="395536" y="481236"/>
            <a:ext cx="7488832" cy="4247317"/>
          </a:xfrm>
          <a:prstGeom prst="rect">
            <a:avLst/>
          </a:prstGeom>
          <a:noFill/>
        </p:spPr>
        <p:txBody>
          <a:bodyPr wrap="square" rtlCol="0">
            <a:spAutoFit/>
          </a:bodyPr>
          <a:lstStyle/>
          <a:p>
            <a:r>
              <a:rPr lang="en-US" altLang="ko-KR" dirty="0">
                <a:solidFill>
                  <a:schemeClr val="bg1"/>
                </a:solidFill>
              </a:rPr>
              <a:t>r.?? </a:t>
            </a:r>
            <a:r>
              <a:rPr lang="en-US" altLang="ko-KR" dirty="0">
                <a:solidFill>
                  <a:schemeClr val="bg1"/>
                </a:solidFill>
                <a:sym typeface="Wingdings" panose="05000000000000000000" pitchFamily="2" charset="2"/>
              </a:rPr>
              <a:t> r</a:t>
            </a:r>
            <a:r>
              <a:rPr lang="ko-KR" altLang="en-US" dirty="0">
                <a:solidFill>
                  <a:schemeClr val="bg1"/>
                </a:solidFill>
                <a:sym typeface="Wingdings" panose="05000000000000000000" pitchFamily="2" charset="2"/>
              </a:rPr>
              <a:t>뒤에 문자가 </a:t>
            </a:r>
            <a:r>
              <a:rPr lang="en-US" altLang="ko-KR" dirty="0">
                <a:solidFill>
                  <a:schemeClr val="bg1"/>
                </a:solidFill>
                <a:sym typeface="Wingdings" panose="05000000000000000000" pitchFamily="2" charset="2"/>
              </a:rPr>
              <a:t>0</a:t>
            </a: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\w   </a:t>
            </a:r>
            <a:r>
              <a:rPr lang="ko-KR" altLang="en-US" dirty="0">
                <a:solidFill>
                  <a:schemeClr val="bg1"/>
                </a:solidFill>
                <a:sym typeface="Wingdings" panose="05000000000000000000" pitchFamily="2" charset="2"/>
              </a:rPr>
              <a:t>단어</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단어</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숫자 </a:t>
            </a:r>
            <a:r>
              <a:rPr lang="en-US" altLang="ko-KR" dirty="0">
                <a:solidFill>
                  <a:schemeClr val="bg1"/>
                </a:solidFill>
                <a:sym typeface="Wingdings" panose="05000000000000000000" pitchFamily="2" charset="2"/>
              </a:rPr>
              <a:t>,_)</a:t>
            </a:r>
            <a:r>
              <a:rPr lang="ko-KR" altLang="en-US" dirty="0">
                <a:solidFill>
                  <a:schemeClr val="bg1"/>
                </a:solidFill>
                <a:sym typeface="Wingdings" panose="05000000000000000000" pitchFamily="2" charset="2"/>
              </a:rPr>
              <a:t>를 의미함</a:t>
            </a:r>
            <a:r>
              <a:rPr lang="en-US" altLang="ko-KR" dirty="0">
                <a:solidFill>
                  <a:schemeClr val="bg1"/>
                </a:solidFill>
                <a:sym typeface="Wingdings" panose="05000000000000000000" pitchFamily="2" charset="2"/>
              </a:rPr>
              <a:t>(</a:t>
            </a:r>
            <a:r>
              <a:rPr lang="ko-KR" altLang="en-US" dirty="0">
                <a:solidFill>
                  <a:schemeClr val="bg1"/>
                </a:solidFill>
                <a:sym typeface="Wingdings" panose="05000000000000000000" pitchFamily="2" charset="2"/>
              </a:rPr>
              <a:t>공백은 포함되지 않는다</a:t>
            </a:r>
            <a:r>
              <a:rPr lang="en-US" altLang="ko-KR" dirty="0">
                <a:solidFill>
                  <a:schemeClr val="bg1"/>
                </a:solidFill>
                <a:sym typeface="Wingdings" panose="05000000000000000000" pitchFamily="2" charset="2"/>
              </a:rPr>
              <a:t>)</a:t>
            </a: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\b\w </a:t>
            </a:r>
            <a:r>
              <a:rPr lang="ko-KR" altLang="en-US" dirty="0">
                <a:solidFill>
                  <a:schemeClr val="bg1"/>
                </a:solidFill>
                <a:sym typeface="Wingdings" panose="05000000000000000000" pitchFamily="2" charset="2"/>
              </a:rPr>
              <a:t>단어가 시작되는 지점마다</a:t>
            </a:r>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\A </a:t>
            </a:r>
            <a:r>
              <a:rPr lang="ko-KR" altLang="en-US" dirty="0">
                <a:solidFill>
                  <a:schemeClr val="bg1"/>
                </a:solidFill>
                <a:sym typeface="Wingdings" panose="05000000000000000000" pitchFamily="2" charset="2"/>
              </a:rPr>
              <a:t>문단의 시작점</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\A… </a:t>
            </a:r>
            <a:r>
              <a:rPr lang="ko-KR" altLang="en-US" dirty="0">
                <a:solidFill>
                  <a:schemeClr val="bg1"/>
                </a:solidFill>
                <a:sym typeface="Wingdings" panose="05000000000000000000" pitchFamily="2" charset="2"/>
              </a:rPr>
              <a:t>문단의 시작점의 세개의 문자</a:t>
            </a:r>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\Z </a:t>
            </a:r>
            <a:r>
              <a:rPr lang="ko-KR" altLang="en-US" dirty="0">
                <a:solidFill>
                  <a:schemeClr val="bg1"/>
                </a:solidFill>
                <a:sym typeface="Wingdings" panose="05000000000000000000" pitchFamily="2" charset="2"/>
              </a:rPr>
              <a:t>문단의 끝점</a:t>
            </a:r>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\Z… </a:t>
            </a:r>
            <a:r>
              <a:rPr lang="ko-KR" altLang="en-US" dirty="0">
                <a:solidFill>
                  <a:schemeClr val="bg1"/>
                </a:solidFill>
                <a:sym typeface="Wingdings" panose="05000000000000000000" pitchFamily="2" charset="2"/>
              </a:rPr>
              <a:t>문단의 끝점의 세개의 문자</a:t>
            </a:r>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r>
              <a:rPr lang="en-US" altLang="ko-KR" dirty="0">
                <a:solidFill>
                  <a:schemeClr val="bg1"/>
                </a:solidFill>
                <a:sym typeface="Wingdings" panose="05000000000000000000" pitchFamily="2" charset="2"/>
              </a:rPr>
              <a:t>\w+(?=X)  X</a:t>
            </a:r>
            <a:r>
              <a:rPr lang="ko-KR" altLang="en-US" dirty="0">
                <a:solidFill>
                  <a:schemeClr val="bg1"/>
                </a:solidFill>
                <a:sym typeface="Wingdings" panose="05000000000000000000" pitchFamily="2" charset="2"/>
              </a:rPr>
              <a:t>는 </a:t>
            </a:r>
            <a:r>
              <a:rPr lang="ko-KR" altLang="en-US" dirty="0" err="1">
                <a:solidFill>
                  <a:schemeClr val="bg1"/>
                </a:solidFill>
                <a:sym typeface="Wingdings" panose="05000000000000000000" pitchFamily="2" charset="2"/>
              </a:rPr>
              <a:t>찾는데는</a:t>
            </a:r>
            <a:r>
              <a:rPr lang="ko-KR" altLang="en-US" dirty="0">
                <a:solidFill>
                  <a:schemeClr val="bg1"/>
                </a:solidFill>
                <a:sym typeface="Wingdings" panose="05000000000000000000" pitchFamily="2" charset="2"/>
              </a:rPr>
              <a:t> 기여하였으나 </a:t>
            </a:r>
            <a:r>
              <a:rPr lang="en-US" altLang="ko-KR" dirty="0">
                <a:solidFill>
                  <a:schemeClr val="bg1"/>
                </a:solidFill>
                <a:sym typeface="Wingdings" panose="05000000000000000000" pitchFamily="2" charset="2"/>
              </a:rPr>
              <a:t>X</a:t>
            </a:r>
            <a:r>
              <a:rPr lang="ko-KR" altLang="en-US" dirty="0">
                <a:solidFill>
                  <a:schemeClr val="bg1"/>
                </a:solidFill>
                <a:sym typeface="Wingdings" panose="05000000000000000000" pitchFamily="2" charset="2"/>
              </a:rPr>
              <a:t>는 포함되지 않는다</a:t>
            </a:r>
            <a:r>
              <a:rPr lang="en-US" altLang="ko-KR" dirty="0">
                <a:solidFill>
                  <a:schemeClr val="bg1"/>
                </a:solidFill>
                <a:sym typeface="Wingdings" panose="05000000000000000000" pitchFamily="2" charset="2"/>
              </a:rPr>
              <a:t>.</a:t>
            </a:r>
          </a:p>
          <a:p>
            <a:r>
              <a:rPr lang="en-US" altLang="ko-KR" dirty="0">
                <a:solidFill>
                  <a:schemeClr val="bg1"/>
                </a:solidFill>
                <a:sym typeface="Wingdings" panose="05000000000000000000" pitchFamily="2" charset="2"/>
              </a:rPr>
              <a:t>\w+(?=\w) </a:t>
            </a:r>
            <a:r>
              <a:rPr lang="ko-KR" altLang="en-US" dirty="0" err="1">
                <a:solidFill>
                  <a:schemeClr val="bg1"/>
                </a:solidFill>
                <a:sym typeface="Wingdings" panose="05000000000000000000" pitchFamily="2" charset="2"/>
              </a:rPr>
              <a:t>끝에있는</a:t>
            </a:r>
            <a:r>
              <a:rPr lang="ko-KR" altLang="en-US" dirty="0">
                <a:solidFill>
                  <a:schemeClr val="bg1"/>
                </a:solidFill>
                <a:sym typeface="Wingdings" panose="05000000000000000000" pitchFamily="2" charset="2"/>
              </a:rPr>
              <a:t> 문자는 기여하였으나 포함되지 않는다</a:t>
            </a:r>
            <a:r>
              <a:rPr lang="en-US" altLang="ko-KR">
                <a:solidFill>
                  <a:schemeClr val="bg1"/>
                </a:solidFill>
                <a:sym typeface="Wingdings" panose="05000000000000000000" pitchFamily="2" charset="2"/>
              </a:rPr>
              <a:t>.</a:t>
            </a:r>
            <a:endParaRPr lang="en-US" altLang="ko-KR" dirty="0">
              <a:solidFill>
                <a:schemeClr val="bg1"/>
              </a:solidFill>
              <a:sym typeface="Wingdings" panose="05000000000000000000" pitchFamily="2" charset="2"/>
            </a:endParaRPr>
          </a:p>
          <a:p>
            <a:endParaRPr lang="ko-KR" altLang="en-US" dirty="0">
              <a:solidFill>
                <a:schemeClr val="bg1"/>
              </a:solidFill>
            </a:endParaRPr>
          </a:p>
        </p:txBody>
      </p:sp>
    </p:spTree>
    <p:extLst>
      <p:ext uri="{BB962C8B-B14F-4D97-AF65-F5344CB8AC3E}">
        <p14:creationId xmlns:p14="http://schemas.microsoft.com/office/powerpoint/2010/main" val="377247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6601D7-DD78-EE5E-FF76-8D68BB9189C3}"/>
              </a:ext>
            </a:extLst>
          </p:cNvPr>
          <p:cNvSpPr>
            <a:spLocks noGrp="1"/>
          </p:cNvSpPr>
          <p:nvPr>
            <p:ph type="title"/>
          </p:nvPr>
        </p:nvSpPr>
        <p:spPr/>
        <p:txBody>
          <a:bodyPr/>
          <a:lstStyle/>
          <a:p>
            <a:endParaRPr lang="ko-KR" altLang="en-US"/>
          </a:p>
        </p:txBody>
      </p:sp>
      <p:pic>
        <p:nvPicPr>
          <p:cNvPr id="4" name="그림 3">
            <a:extLst>
              <a:ext uri="{FF2B5EF4-FFF2-40B4-BE49-F238E27FC236}">
                <a16:creationId xmlns:a16="http://schemas.microsoft.com/office/drawing/2014/main" id="{B3177120-9011-81BC-23C5-F4A3E1222D69}"/>
              </a:ext>
            </a:extLst>
          </p:cNvPr>
          <p:cNvPicPr>
            <a:picLocks noChangeAspect="1"/>
          </p:cNvPicPr>
          <p:nvPr/>
        </p:nvPicPr>
        <p:blipFill>
          <a:blip r:embed="rId2"/>
          <a:stretch>
            <a:fillRect/>
          </a:stretch>
        </p:blipFill>
        <p:spPr>
          <a:xfrm>
            <a:off x="491415" y="2353444"/>
            <a:ext cx="7668344" cy="2878294"/>
          </a:xfrm>
          <a:prstGeom prst="rect">
            <a:avLst/>
          </a:prstGeom>
        </p:spPr>
      </p:pic>
      <p:sp>
        <p:nvSpPr>
          <p:cNvPr id="5" name="TextBox 4">
            <a:extLst>
              <a:ext uri="{FF2B5EF4-FFF2-40B4-BE49-F238E27FC236}">
                <a16:creationId xmlns:a16="http://schemas.microsoft.com/office/drawing/2014/main" id="{EA592619-B438-BB8E-110B-FB26E6192D3A}"/>
              </a:ext>
            </a:extLst>
          </p:cNvPr>
          <p:cNvSpPr txBox="1"/>
          <p:nvPr/>
        </p:nvSpPr>
        <p:spPr>
          <a:xfrm>
            <a:off x="525349" y="228599"/>
            <a:ext cx="7416824" cy="1631216"/>
          </a:xfrm>
          <a:prstGeom prst="rect">
            <a:avLst/>
          </a:prstGeom>
          <a:solidFill>
            <a:schemeClr val="bg1"/>
          </a:solidFill>
        </p:spPr>
        <p:txBody>
          <a:bodyPr wrap="square" rtlCol="0">
            <a:spAutoFit/>
          </a:bodyPr>
          <a:lstStyle/>
          <a:p>
            <a:r>
              <a:rPr lang="en-US" altLang="ko-KR" sz="1000" b="0" i="0" dirty="0">
                <a:effectLst/>
                <a:latin typeface="Fira Code" panose="020B0604020202020204" pitchFamily="49" charset="0"/>
              </a:rPr>
              <a:t>// [^]: </a:t>
            </a:r>
            <a:r>
              <a:rPr lang="ko-KR" altLang="en-US" sz="1000" b="0" i="0" dirty="0">
                <a:effectLst/>
                <a:latin typeface="Fira Code" panose="020B0604020202020204" pitchFamily="49" charset="0"/>
              </a:rPr>
              <a:t>부정</a:t>
            </a:r>
            <a:r>
              <a:rPr lang="en-US" altLang="ko-KR" sz="1000" b="0" i="0" dirty="0">
                <a:effectLst/>
                <a:latin typeface="Fira Code" panose="020B0604020202020204" pitchFamily="49" charset="0"/>
              </a:rPr>
              <a:t>(not)</a:t>
            </a:r>
            <a:r>
              <a:rPr lang="ko-KR" altLang="en-US" sz="1000" b="0" i="0" dirty="0">
                <a:effectLst/>
                <a:latin typeface="Fira Code" panose="020B0604020202020204" pitchFamily="49" charset="0"/>
              </a:rPr>
              <a:t>을 의미한다</a:t>
            </a:r>
            <a:r>
              <a:rPr lang="en-US" altLang="ko-KR" sz="1000" b="0" i="0" dirty="0">
                <a:effectLst/>
                <a:latin typeface="Fira Code" panose="020B0604020202020204" pitchFamily="49" charset="0"/>
              </a:rPr>
              <a:t>. </a:t>
            </a:r>
            <a:r>
              <a:rPr lang="ko-KR" altLang="en-US" sz="1000" b="0" i="0" dirty="0">
                <a:effectLst/>
                <a:latin typeface="Fira Code" panose="020B0604020202020204" pitchFamily="49" charset="0"/>
              </a:rPr>
              <a:t>얘를 들어 </a:t>
            </a:r>
            <a:r>
              <a:rPr lang="en-US" altLang="ko-KR" sz="1000" b="0" i="0" dirty="0">
                <a:effectLst/>
                <a:latin typeface="Fira Code" panose="020B0604020202020204" pitchFamily="49" charset="0"/>
              </a:rPr>
              <a:t>[^a-z]</a:t>
            </a:r>
            <a:r>
              <a:rPr lang="ko-KR" altLang="en-US" sz="1000" b="0" i="0" dirty="0">
                <a:effectLst/>
                <a:latin typeface="Fira Code" panose="020B0604020202020204" pitchFamily="49" charset="0"/>
              </a:rPr>
              <a:t>는 알파벳 소문자로 시작하지 않는 모든 문자를 의미한다</a:t>
            </a:r>
            <a:r>
              <a:rPr lang="en-US" altLang="ko-KR" sz="1000" b="0" i="0" dirty="0">
                <a:effectLst/>
                <a:latin typeface="Fira Code" panose="020B0604020202020204" pitchFamily="49" charset="0"/>
              </a:rPr>
              <a:t>.</a:t>
            </a:r>
          </a:p>
          <a:p>
            <a:r>
              <a:rPr lang="en-US" altLang="ko-KR" sz="1000" b="0" i="0" dirty="0">
                <a:effectLst/>
                <a:latin typeface="Fira Code" panose="020B0604020202020204" pitchFamily="49" charset="0"/>
              </a:rPr>
              <a:t>// [] </a:t>
            </a:r>
            <a:r>
              <a:rPr lang="ko-KR" altLang="en-US" sz="1000" b="0" i="0" dirty="0">
                <a:effectLst/>
                <a:latin typeface="Fira Code" panose="020B0604020202020204" pitchFamily="49" charset="0"/>
              </a:rPr>
              <a:t>바깥의 </a:t>
            </a:r>
            <a:r>
              <a:rPr lang="en-US" altLang="ko-KR" sz="1000" b="0" i="0" dirty="0">
                <a:effectLst/>
                <a:latin typeface="Fira Code" panose="020B0604020202020204" pitchFamily="49" charset="0"/>
              </a:rPr>
              <a:t>^</a:t>
            </a:r>
            <a:r>
              <a:rPr lang="ko-KR" altLang="en-US" sz="1000" b="0" i="0" dirty="0">
                <a:effectLst/>
                <a:latin typeface="Fira Code" panose="020B0604020202020204" pitchFamily="49" charset="0"/>
              </a:rPr>
              <a:t>는 문자열의 처음을 의미한다</a:t>
            </a:r>
            <a:r>
              <a:rPr lang="en-US" altLang="ko-KR" sz="1000" b="0" i="0" dirty="0">
                <a:effectLst/>
                <a:latin typeface="Fira Code" panose="020B0604020202020204" pitchFamily="49" charset="0"/>
              </a:rPr>
              <a:t>.</a:t>
            </a:r>
          </a:p>
          <a:p>
            <a:r>
              <a:rPr lang="en-US" altLang="ko-KR" sz="1000" b="0" i="0" dirty="0">
                <a:solidFill>
                  <a:srgbClr val="6272A4"/>
                </a:solidFill>
                <a:effectLst/>
                <a:latin typeface="Fira Code" panose="020B0809050000020004" pitchFamily="49" charset="0"/>
              </a:rPr>
              <a:t>// {4,10}: 4 ~ 10</a:t>
            </a:r>
            <a:r>
              <a:rPr lang="ko-KR" altLang="en-US" sz="1000" b="0" i="0" dirty="0">
                <a:solidFill>
                  <a:srgbClr val="6272A4"/>
                </a:solidFill>
                <a:effectLst/>
                <a:latin typeface="Fira Code" panose="020B0809050000020004" pitchFamily="49" charset="0"/>
              </a:rPr>
              <a:t>자리</a:t>
            </a:r>
            <a:endParaRPr lang="en-US" altLang="ko-KR" sz="1000" b="0" i="0" dirty="0">
              <a:solidFill>
                <a:srgbClr val="6272A4"/>
              </a:solidFill>
              <a:effectLst/>
              <a:latin typeface="Fira Code" panose="020B0809050000020004" pitchFamily="49" charset="0"/>
            </a:endParaRPr>
          </a:p>
          <a:p>
            <a:r>
              <a:rPr lang="en-US" altLang="ko-KR" sz="1000" b="0" i="0" dirty="0">
                <a:solidFill>
                  <a:srgbClr val="6272A4"/>
                </a:solidFill>
                <a:effectLst/>
                <a:latin typeface="Fira Code" panose="020B0809050000020004" pitchFamily="49" charset="0"/>
              </a:rPr>
              <a:t>// </a:t>
            </a:r>
            <a:r>
              <a:rPr lang="ko-KR" altLang="en-US" sz="1000" b="0" i="0" dirty="0">
                <a:solidFill>
                  <a:srgbClr val="6272A4"/>
                </a:solidFill>
                <a:effectLst/>
                <a:latin typeface="Fira Code" panose="020B0809050000020004" pitchFamily="49" charset="0"/>
              </a:rPr>
              <a:t>임의의 문자 </a:t>
            </a:r>
            <a:r>
              <a:rPr lang="en-US" altLang="ko-KR" sz="1000" b="0" i="0" dirty="0">
                <a:solidFill>
                  <a:srgbClr val="6272A4"/>
                </a:solidFill>
                <a:effectLst/>
                <a:latin typeface="Fira Code" panose="020B0809050000020004" pitchFamily="49" charset="0"/>
              </a:rPr>
              <a:t>3</a:t>
            </a:r>
            <a:r>
              <a:rPr lang="ko-KR" altLang="en-US" sz="1000" b="0" i="0" dirty="0">
                <a:solidFill>
                  <a:srgbClr val="6272A4"/>
                </a:solidFill>
                <a:effectLst/>
                <a:latin typeface="Fira Code" panose="020B0809050000020004" pitchFamily="49" charset="0"/>
              </a:rPr>
              <a:t>개</a:t>
            </a:r>
            <a:r>
              <a:rPr lang="ko-KR" altLang="en-US" sz="1000" b="0" i="0" dirty="0">
                <a:solidFill>
                  <a:srgbClr val="F8F8F2"/>
                </a:solidFill>
                <a:effectLst/>
                <a:latin typeface="Fira Code" panose="020B0809050000020004" pitchFamily="49" charset="0"/>
              </a:rPr>
              <a:t> </a:t>
            </a:r>
            <a:r>
              <a:rPr lang="en-US" altLang="ko-KR" sz="1000" b="0" i="0" dirty="0">
                <a:effectLst/>
                <a:latin typeface="Fira Code" panose="020B0809050000020004" pitchFamily="49" charset="0"/>
              </a:rPr>
              <a:t>const</a:t>
            </a:r>
            <a:r>
              <a:rPr lang="ko-KR" altLang="en-US" sz="1000" b="0" i="0" dirty="0">
                <a:effectLst/>
                <a:latin typeface="Fira Code" panose="020B0809050000020004" pitchFamily="49" charset="0"/>
              </a:rPr>
              <a:t> </a:t>
            </a:r>
            <a:r>
              <a:rPr lang="en-US" altLang="ko-KR" sz="1000" b="0" i="0" dirty="0" err="1">
                <a:effectLst/>
                <a:latin typeface="Fira Code" panose="020B0809050000020004" pitchFamily="49" charset="0"/>
              </a:rPr>
              <a:t>regexr</a:t>
            </a:r>
            <a:r>
              <a:rPr lang="ko-KR" altLang="en-US" sz="1000" b="0" i="0" dirty="0">
                <a:effectLst/>
                <a:latin typeface="Fira Code" panose="020B0809050000020004" pitchFamily="49" charset="0"/>
              </a:rPr>
              <a:t> </a:t>
            </a:r>
            <a:r>
              <a:rPr lang="en-US" altLang="ko-KR" sz="1000" b="0" i="0" dirty="0">
                <a:effectLst/>
                <a:latin typeface="Fira Code" panose="020B0809050000020004" pitchFamily="49" charset="0"/>
              </a:rPr>
              <a:t>=</a:t>
            </a:r>
            <a:r>
              <a:rPr lang="ko-KR" altLang="en-US" sz="1000" b="0" i="0" dirty="0">
                <a:effectLst/>
                <a:latin typeface="Fira Code" panose="020B0809050000020004" pitchFamily="49" charset="0"/>
              </a:rPr>
              <a:t> </a:t>
            </a:r>
            <a:r>
              <a:rPr lang="en-US" altLang="ko-KR" sz="1000" b="0" i="0" dirty="0">
                <a:effectLst/>
                <a:latin typeface="Fira Code" panose="020B0809050000020004" pitchFamily="49" charset="0"/>
              </a:rPr>
              <a:t>/.../;</a:t>
            </a:r>
          </a:p>
          <a:p>
            <a:r>
              <a:rPr lang="en-US" altLang="ko-KR" sz="1000" dirty="0">
                <a:latin typeface="Fira Code" panose="020B0809050000020004" pitchFamily="49" charset="0"/>
              </a:rPr>
              <a:t>    -&gt;</a:t>
            </a:r>
            <a:r>
              <a:rPr kumimoji="0" lang="ko-KR" altLang="ko-KR" sz="800" b="0" i="0" u="none" strike="noStrike" cap="none" normalizeH="0" baseline="0" dirty="0">
                <a:ln>
                  <a:noFill/>
                </a:ln>
                <a:solidFill>
                  <a:srgbClr val="C7254E"/>
                </a:solidFill>
                <a:effectLst/>
                <a:latin typeface="Fira Code" panose="020B0809050000020004" pitchFamily="49" charset="0"/>
                <a:cs typeface="Fira Code" panose="020B0809050000020004" pitchFamily="49" charset="0"/>
              </a:rPr>
              <a:t>.</a:t>
            </a:r>
            <a:r>
              <a:rPr kumimoji="0" lang="ko-KR" altLang="ko-KR" sz="1000" b="0" i="0" u="none" strike="noStrike" cap="none" normalizeH="0" baseline="0" dirty="0">
                <a:ln>
                  <a:noFill/>
                </a:ln>
                <a:solidFill>
                  <a:srgbClr val="333333"/>
                </a:solidFill>
                <a:effectLst/>
                <a:ea typeface="Lora" panose="020B0604020202020204" pitchFamily="2" charset="0"/>
              </a:rPr>
              <a:t>은 임의의 문자 한 개를 의미한다. 문자의 내용은 무엇이든지 상관없다. 위 예제의 경우</a:t>
            </a:r>
            <a:r>
              <a:rPr kumimoji="0" lang="ko-KR" altLang="ko-KR" sz="1000" b="0" i="0" u="none" strike="noStrike" cap="none" normalizeH="0" baseline="0" dirty="0">
                <a:ln>
                  <a:noFill/>
                </a:ln>
                <a:solidFill>
                  <a:srgbClr val="333333"/>
                </a:solidFill>
                <a:effectLst/>
                <a:latin typeface="Arial" panose="020B0604020202020204" pitchFamily="34" charset="0"/>
                <a:ea typeface="Lora" panose="020B0604020202020204" pitchFamily="2" charset="0"/>
              </a:rPr>
              <a:t> </a:t>
            </a:r>
            <a:r>
              <a:rPr kumimoji="0" lang="ko-KR" altLang="ko-KR" sz="800" b="0" i="0" u="none" strike="noStrike" cap="none" normalizeH="0" baseline="0" dirty="0">
                <a:ln>
                  <a:noFill/>
                </a:ln>
                <a:solidFill>
                  <a:srgbClr val="C7254E"/>
                </a:solidFill>
                <a:effectLst/>
                <a:latin typeface="Fira Code" panose="020B0809050000020004" pitchFamily="49" charset="0"/>
                <a:cs typeface="Fira Code" panose="020B0809050000020004" pitchFamily="49" charset="0"/>
              </a:rPr>
              <a:t>.</a:t>
            </a:r>
            <a:r>
              <a:rPr kumimoji="0" lang="ko-KR" altLang="ko-KR" sz="1000" b="0" i="0" u="none" strike="noStrike" cap="none" normalizeH="0" baseline="0" dirty="0" err="1">
                <a:ln>
                  <a:noFill/>
                </a:ln>
                <a:solidFill>
                  <a:srgbClr val="333333"/>
                </a:solidFill>
                <a:effectLst/>
                <a:ea typeface="Lora" panose="020B0604020202020204" pitchFamily="2" charset="0"/>
              </a:rPr>
              <a:t>를</a:t>
            </a:r>
            <a:r>
              <a:rPr kumimoji="0" lang="ko-KR" altLang="ko-KR" sz="1000" b="0" i="0" u="none" strike="noStrike" cap="none" normalizeH="0" baseline="0" dirty="0">
                <a:ln>
                  <a:noFill/>
                </a:ln>
                <a:solidFill>
                  <a:srgbClr val="333333"/>
                </a:solidFill>
                <a:effectLst/>
                <a:ea typeface="Lora" panose="020B0604020202020204" pitchFamily="2" charset="0"/>
              </a:rPr>
              <a:t> 3개 연속하여 패턴을 생성하였으므로 3자리 문자를 추출한다.</a:t>
            </a:r>
            <a:r>
              <a:rPr kumimoji="0" lang="ko-KR" altLang="ko-KR" sz="300" b="0" i="0" u="none" strike="noStrike" cap="none" normalizeH="0" baseline="0" dirty="0">
                <a:ln>
                  <a:noFill/>
                </a:ln>
                <a:solidFill>
                  <a:schemeClr val="tx1"/>
                </a:solidFill>
                <a:effectLst/>
                <a:latin typeface="Arial" panose="020B0604020202020204" pitchFamily="34" charset="0"/>
              </a:rPr>
              <a:t> </a:t>
            </a:r>
            <a:endParaRPr kumimoji="0" lang="ko-KR" altLang="ko-KR" sz="1200" b="0" i="0" u="none" strike="noStrike" cap="none" normalizeH="0" baseline="0" dirty="0">
              <a:ln>
                <a:noFill/>
              </a:ln>
              <a:solidFill>
                <a:schemeClr val="tx1"/>
              </a:solidFill>
              <a:effectLst/>
              <a:latin typeface="Arial" panose="020B0604020202020204" pitchFamily="34" charset="0"/>
            </a:endParaRPr>
          </a:p>
          <a:p>
            <a:endParaRPr lang="en-US" altLang="ko-KR" sz="1000" dirty="0"/>
          </a:p>
          <a:p>
            <a:endParaRPr lang="en-US" altLang="ko-KR" sz="1000" dirty="0"/>
          </a:p>
          <a:p>
            <a:endParaRPr lang="en-US" altLang="ko-KR" sz="1000" dirty="0"/>
          </a:p>
          <a:p>
            <a:endParaRPr lang="ko-KR" altLang="en-US" sz="1000" dirty="0"/>
          </a:p>
        </p:txBody>
      </p:sp>
      <p:sp>
        <p:nvSpPr>
          <p:cNvPr id="6" name="Rectangle 1">
            <a:extLst>
              <a:ext uri="{FF2B5EF4-FFF2-40B4-BE49-F238E27FC236}">
                <a16:creationId xmlns:a16="http://schemas.microsoft.com/office/drawing/2014/main" id="{31C76352-0011-BE88-3960-AE55B291A877}"/>
              </a:ext>
            </a:extLst>
          </p:cNvPr>
          <p:cNvSpPr>
            <a:spLocks noChangeArrowheads="1"/>
          </p:cNvSpPr>
          <p:nvPr/>
        </p:nvSpPr>
        <p:spPr bwMode="auto">
          <a:xfrm>
            <a:off x="0" y="90100"/>
            <a:ext cx="65" cy="2769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29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txBox="1">
            <a:spLocks/>
          </p:cNvSpPr>
          <p:nvPr/>
        </p:nvSpPr>
        <p:spPr>
          <a:xfrm>
            <a:off x="526960" y="343356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Hi </a:t>
            </a:r>
            <a:r>
              <a:rPr lang="ko-KR" altLang="en-US" sz="2400" dirty="0">
                <a:solidFill>
                  <a:schemeClr val="bg1">
                    <a:lumMod val="75000"/>
                  </a:schemeClr>
                </a:solidFill>
                <a:latin typeface="HY강B" pitchFamily="18" charset="-127"/>
                <a:ea typeface="HY강B" pitchFamily="18" charset="-127"/>
              </a:rPr>
              <a:t>또는 </a:t>
            </a:r>
            <a:r>
              <a:rPr lang="en-US" altLang="ko-KR" sz="2400" dirty="0">
                <a:solidFill>
                  <a:schemeClr val="bg1">
                    <a:lumMod val="75000"/>
                  </a:schemeClr>
                </a:solidFill>
                <a:latin typeface="HY강B" pitchFamily="18" charset="-127"/>
                <a:ea typeface="HY강B" pitchFamily="18" charset="-127"/>
              </a:rPr>
              <a:t>Hello      |  or</a:t>
            </a:r>
            <a:r>
              <a:rPr lang="ko-KR" altLang="en-US" sz="2400" dirty="0">
                <a:solidFill>
                  <a:schemeClr val="bg1">
                    <a:lumMod val="75000"/>
                  </a:schemeClr>
                </a:solidFill>
                <a:latin typeface="HY강B" pitchFamily="18" charset="-127"/>
                <a:ea typeface="HY강B" pitchFamily="18" charset="-127"/>
              </a:rPr>
              <a:t>연산자 사용</a:t>
            </a:r>
          </a:p>
        </p:txBody>
      </p:sp>
      <p:sp>
        <p:nvSpPr>
          <p:cNvPr id="4"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5" name="직선 연결선 4"/>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1095375"/>
            <a:ext cx="4974133" cy="21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63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505572"/>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a:t>
            </a:r>
            <a:r>
              <a:rPr lang="en-US" altLang="ko-KR" sz="2400" dirty="0" err="1">
                <a:solidFill>
                  <a:schemeClr val="bg1">
                    <a:lumMod val="75000"/>
                  </a:schemeClr>
                </a:solidFill>
                <a:latin typeface="HY강B" pitchFamily="18" charset="-127"/>
                <a:ea typeface="HY강B" pitchFamily="18" charset="-127"/>
              </a:rPr>
              <a:t>Hi|Hello</a:t>
            </a:r>
            <a:r>
              <a:rPr lang="en-US" altLang="ko-KR" sz="2400" dirty="0">
                <a:solidFill>
                  <a:schemeClr val="bg1">
                    <a:lumMod val="75000"/>
                  </a:schemeClr>
                </a:solidFill>
                <a:latin typeface="HY강B" pitchFamily="18" charset="-127"/>
                <a:ea typeface="HY강B" pitchFamily="18" charset="-127"/>
              </a:rPr>
              <a:t>)</a:t>
            </a:r>
            <a:r>
              <a:rPr lang="ko-KR" altLang="en-US" sz="2400" dirty="0">
                <a:solidFill>
                  <a:schemeClr val="bg1">
                    <a:lumMod val="75000"/>
                  </a:schemeClr>
                </a:solidFill>
                <a:latin typeface="HY강B" pitchFamily="18" charset="-127"/>
                <a:ea typeface="HY강B" pitchFamily="18" charset="-127"/>
              </a:rPr>
              <a:t>그룹 하나와 </a:t>
            </a:r>
            <a:endParaRPr lang="en-US" altLang="ko-KR" sz="2400" dirty="0">
              <a:solidFill>
                <a:schemeClr val="bg1">
                  <a:lumMod val="75000"/>
                </a:schemeClr>
              </a:solidFill>
              <a:latin typeface="HY강B" pitchFamily="18" charset="-127"/>
              <a:ea typeface="HY강B" pitchFamily="18" charset="-127"/>
            </a:endParaRPr>
          </a:p>
          <a:p>
            <a:pPr algn="l">
              <a:lnSpc>
                <a:spcPts val="4000"/>
              </a:lnSpc>
            </a:pPr>
            <a:r>
              <a:rPr lang="en-US" altLang="ko-KR" sz="2400" dirty="0">
                <a:solidFill>
                  <a:schemeClr val="bg1">
                    <a:lumMod val="75000"/>
                  </a:schemeClr>
                </a:solidFill>
                <a:latin typeface="HY강B" pitchFamily="18" charset="-127"/>
                <a:ea typeface="HY강B" pitchFamily="18" charset="-127"/>
              </a:rPr>
              <a:t>(And)</a:t>
            </a:r>
            <a:r>
              <a:rPr lang="ko-KR" altLang="en-US" sz="2400" dirty="0">
                <a:solidFill>
                  <a:schemeClr val="bg1">
                    <a:lumMod val="75000"/>
                  </a:schemeClr>
                </a:solidFill>
                <a:latin typeface="HY강B" pitchFamily="18" charset="-127"/>
                <a:ea typeface="HY강B" pitchFamily="18" charset="-127"/>
              </a:rPr>
              <a:t>그룹 하나</a:t>
            </a:r>
            <a:endParaRPr lang="en-US" altLang="ko-KR" sz="2400" dirty="0">
              <a:solidFill>
                <a:schemeClr val="bg1">
                  <a:lumMod val="75000"/>
                </a:schemeClr>
              </a:solidFill>
              <a:latin typeface="HY강B" pitchFamily="18" charset="-127"/>
              <a:ea typeface="HY강B" pitchFamily="18" charset="-127"/>
            </a:endParaRPr>
          </a:p>
        </p:txBody>
      </p:sp>
      <p:sp>
        <p:nvSpPr>
          <p:cNvPr id="3"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4" name="직선 연결선 3"/>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27" y="1233859"/>
            <a:ext cx="3895725"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88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gr</a:t>
            </a:r>
            <a:r>
              <a:rPr lang="ko-KR" altLang="en-US" sz="2400" dirty="0">
                <a:solidFill>
                  <a:schemeClr val="bg1">
                    <a:lumMod val="75000"/>
                  </a:schemeClr>
                </a:solidFill>
                <a:latin typeface="HY강B" pitchFamily="18" charset="-127"/>
                <a:ea typeface="HY강B" pitchFamily="18" charset="-127"/>
              </a:rPr>
              <a:t>로 시작 하고 </a:t>
            </a:r>
            <a:r>
              <a:rPr lang="en-US" altLang="ko-KR" sz="2400" dirty="0">
                <a:solidFill>
                  <a:schemeClr val="bg1">
                    <a:lumMod val="75000"/>
                  </a:schemeClr>
                </a:solidFill>
                <a:latin typeface="HY강B" pitchFamily="18" charset="-127"/>
                <a:ea typeface="HY강B" pitchFamily="18" charset="-127"/>
              </a:rPr>
              <a:t>e</a:t>
            </a:r>
            <a:r>
              <a:rPr lang="ko-KR" altLang="en-US" sz="2400" dirty="0">
                <a:solidFill>
                  <a:schemeClr val="bg1">
                    <a:lumMod val="75000"/>
                  </a:schemeClr>
                </a:solidFill>
                <a:latin typeface="HY강B" pitchFamily="18" charset="-127"/>
                <a:ea typeface="HY강B" pitchFamily="18" charset="-127"/>
              </a:rPr>
              <a:t>또는 </a:t>
            </a: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가 있고 </a:t>
            </a:r>
            <a:r>
              <a:rPr lang="en-US" altLang="ko-KR" sz="2400" dirty="0">
                <a:solidFill>
                  <a:schemeClr val="bg1">
                    <a:lumMod val="75000"/>
                  </a:schemeClr>
                </a:solidFill>
                <a:latin typeface="HY강B" pitchFamily="18" charset="-127"/>
                <a:ea typeface="HY강B" pitchFamily="18" charset="-127"/>
              </a:rPr>
              <a:t>y</a:t>
            </a:r>
            <a:r>
              <a:rPr lang="ko-KR" altLang="en-US" sz="2400" dirty="0">
                <a:solidFill>
                  <a:schemeClr val="bg1">
                    <a:lumMod val="75000"/>
                  </a:schemeClr>
                </a:solidFill>
                <a:latin typeface="HY강B" pitchFamily="18" charset="-127"/>
                <a:ea typeface="HY강B" pitchFamily="18" charset="-127"/>
              </a:rPr>
              <a:t>로 끝남</a:t>
            </a:r>
          </a:p>
        </p:txBody>
      </p:sp>
      <p:sp>
        <p:nvSpPr>
          <p:cNvPr id="3"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4" name="직선 연결선 3"/>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00" y="1289087"/>
            <a:ext cx="4499239" cy="232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06777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1313</Words>
  <Application>Microsoft Office PowerPoint</Application>
  <PresentationFormat>화면 슬라이드 쇼(16:10)</PresentationFormat>
  <Paragraphs>169</Paragraphs>
  <Slides>59</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59</vt:i4>
      </vt:variant>
    </vt:vector>
  </HeadingPairs>
  <TitlesOfParts>
    <vt:vector size="69" baseType="lpstr">
      <vt:lpstr>Fira Code</vt:lpstr>
      <vt:lpstr>HY강B</vt:lpstr>
      <vt:lpstr>Lora</vt:lpstr>
      <vt:lpstr>nanumsquare</vt:lpstr>
      <vt:lpstr>굴림</vt:lpstr>
      <vt:lpstr>맑은 고딕</vt:lpstr>
      <vt:lpstr>Arial</vt:lpstr>
      <vt:lpstr>Georgia</vt:lpstr>
      <vt:lpstr>Wingdings</vt:lpstr>
      <vt:lpstr>Office 테마</vt:lpstr>
      <vt:lpstr>PowerPoint 프레젠테이션</vt:lpstr>
      <vt:lpstr>텍스트에서 우리가 원하는 특정한 패턴을 찾을때 아주 요긴하게 사용된다. (전화번호형태의 패턴을 찾거나 웹사이트주소형태의 패턴, 이메일형태의 패턴을 찾을때… 등등에 사용된다) 사용자가 입력한 텍스트가 이메일나 패스워드와 같은 특정한 패턴에 부합하는지 유효성검사를 할때도 사용할수 있다.</vt:lpstr>
      <vt:lpstr>* 정규식은   /로 시작하여 “나는 정규표현식”임을 나타낸다  * /우리가 찾고자하는 패턴/    /안에 우리가 찾고자하는 패턴을 넣어주면 된다  * /regex?/i i는 어떤 옵션에 따라 검색 할건지 플래그를 활용할수 있다.</vt:lpstr>
      <vt:lpstr>문법</vt:lpstr>
      <vt:lpstr>문법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이승율</dc:creator>
  <cp:lastModifiedBy>user</cp:lastModifiedBy>
  <cp:revision>86</cp:revision>
  <dcterms:created xsi:type="dcterms:W3CDTF">2022-07-30T11:40:20Z</dcterms:created>
  <dcterms:modified xsi:type="dcterms:W3CDTF">2023-05-10T06:26:14Z</dcterms:modified>
  <cp:version/>
</cp:coreProperties>
</file>